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0"/>
  </p:notesMasterIdLst>
  <p:sldIdLst>
    <p:sldId id="256" r:id="rId2"/>
    <p:sldId id="307" r:id="rId3"/>
    <p:sldId id="308" r:id="rId4"/>
    <p:sldId id="309" r:id="rId5"/>
    <p:sldId id="310" r:id="rId6"/>
    <p:sldId id="311" r:id="rId7"/>
    <p:sldId id="312" r:id="rId8"/>
    <p:sldId id="314" r:id="rId9"/>
    <p:sldId id="313" r:id="rId10"/>
    <p:sldId id="331" r:id="rId11"/>
    <p:sldId id="315" r:id="rId12"/>
    <p:sldId id="316" r:id="rId13"/>
    <p:sldId id="318" r:id="rId14"/>
    <p:sldId id="319" r:id="rId15"/>
    <p:sldId id="320" r:id="rId16"/>
    <p:sldId id="321" r:id="rId17"/>
    <p:sldId id="322" r:id="rId18"/>
    <p:sldId id="257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332" r:id="rId48"/>
    <p:sldId id="278" r:id="rId49"/>
    <p:sldId id="279" r:id="rId50"/>
    <p:sldId id="280" r:id="rId51"/>
    <p:sldId id="281" r:id="rId52"/>
    <p:sldId id="282" r:id="rId53"/>
    <p:sldId id="283" r:id="rId54"/>
    <p:sldId id="284" r:id="rId55"/>
    <p:sldId id="285" r:id="rId56"/>
    <p:sldId id="286" r:id="rId57"/>
    <p:sldId id="287" r:id="rId58"/>
    <p:sldId id="288" r:id="rId59"/>
    <p:sldId id="333" r:id="rId60"/>
    <p:sldId id="334" r:id="rId61"/>
    <p:sldId id="289" r:id="rId62"/>
    <p:sldId id="290" r:id="rId63"/>
    <p:sldId id="291" r:id="rId64"/>
    <p:sldId id="292" r:id="rId65"/>
    <p:sldId id="293" r:id="rId66"/>
    <p:sldId id="294" r:id="rId67"/>
    <p:sldId id="295" r:id="rId68"/>
    <p:sldId id="296" r:id="rId69"/>
    <p:sldId id="297" r:id="rId70"/>
    <p:sldId id="298" r:id="rId71"/>
    <p:sldId id="299" r:id="rId72"/>
    <p:sldId id="300" r:id="rId73"/>
    <p:sldId id="301" r:id="rId74"/>
    <p:sldId id="302" r:id="rId75"/>
    <p:sldId id="303" r:id="rId76"/>
    <p:sldId id="304" r:id="rId77"/>
    <p:sldId id="305" r:id="rId78"/>
    <p:sldId id="306" r:id="rId79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6BB0E-E2A1-44B4-9413-DAE47390D86E}" v="1" dt="2025-07-29T03:55:14.91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1836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av Singh" userId="4cda0e4c-75b5-49b1-8496-2e8f89d196e4" providerId="ADAL" clId="{0FB6BB0E-E2A1-44B4-9413-DAE47390D86E}"/>
    <pc:docChg chg="modSld">
      <pc:chgData name="Rishav Singh" userId="4cda0e4c-75b5-49b1-8496-2e8f89d196e4" providerId="ADAL" clId="{0FB6BB0E-E2A1-44B4-9413-DAE47390D86E}" dt="2025-07-29T03:55:21.660" v="4" actId="1076"/>
      <pc:docMkLst>
        <pc:docMk/>
      </pc:docMkLst>
      <pc:sldChg chg="addSp modSp mod">
        <pc:chgData name="Rishav Singh" userId="4cda0e4c-75b5-49b1-8496-2e8f89d196e4" providerId="ADAL" clId="{0FB6BB0E-E2A1-44B4-9413-DAE47390D86E}" dt="2025-07-29T03:55:21.660" v="4" actId="1076"/>
        <pc:sldMkLst>
          <pc:docMk/>
          <pc:sldMk cId="0" sldId="310"/>
        </pc:sldMkLst>
        <pc:picChg chg="add mod">
          <ac:chgData name="Rishav Singh" userId="4cda0e4c-75b5-49b1-8496-2e8f89d196e4" providerId="ADAL" clId="{0FB6BB0E-E2A1-44B4-9413-DAE47390D86E}" dt="2025-07-29T03:55:21.660" v="4" actId="1076"/>
          <ac:picMkLst>
            <pc:docMk/>
            <pc:sldMk cId="0" sldId="310"/>
            <ac:picMk id="4" creationId="{BCA9A7B6-D0B6-CB5D-A6EA-F19FD862BAEB}"/>
          </ac:picMkLst>
        </pc:picChg>
        <pc:picChg chg="mod">
          <ac:chgData name="Rishav Singh" userId="4cda0e4c-75b5-49b1-8496-2e8f89d196e4" providerId="ADAL" clId="{0FB6BB0E-E2A1-44B4-9413-DAE47390D86E}" dt="2025-07-29T03:49:39.990" v="0" actId="1076"/>
          <ac:picMkLst>
            <pc:docMk/>
            <pc:sldMk cId="0" sldId="310"/>
            <ac:picMk id="7" creationId="{A347D839-021C-DB53-3C45-FA30603DBE7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26D78B-743A-4738-ACF2-BBE518F7FA4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09E6ECC-E307-4A2E-B630-D8BB9EC85C39}">
      <dgm:prSet/>
      <dgm:spPr/>
      <dgm:t>
        <a:bodyPr/>
        <a:lstStyle/>
        <a:p>
          <a:r>
            <a:rPr lang="en-US" b="0" i="0"/>
            <a:t>Subject Code: CS3103</a:t>
          </a:r>
          <a:endParaRPr lang="en-US"/>
        </a:p>
      </dgm:t>
    </dgm:pt>
    <dgm:pt modelId="{DCACE4CE-F9A0-4C1B-B87A-633842F5D500}" type="parTrans" cxnId="{32BD7557-C566-4BCB-A04B-024CD79D8ADA}">
      <dgm:prSet/>
      <dgm:spPr/>
      <dgm:t>
        <a:bodyPr/>
        <a:lstStyle/>
        <a:p>
          <a:endParaRPr lang="en-US"/>
        </a:p>
      </dgm:t>
    </dgm:pt>
    <dgm:pt modelId="{CD6357DF-99AB-4C0F-B158-9F1785D9E570}" type="sibTrans" cxnId="{32BD7557-C566-4BCB-A04B-024CD79D8ADA}">
      <dgm:prSet/>
      <dgm:spPr/>
      <dgm:t>
        <a:bodyPr/>
        <a:lstStyle/>
        <a:p>
          <a:endParaRPr lang="en-US"/>
        </a:p>
      </dgm:t>
    </dgm:pt>
    <dgm:pt modelId="{C3ED54E0-12E1-4EAD-97C9-F9A097870C8A}">
      <dgm:prSet/>
      <dgm:spPr/>
      <dgm:t>
        <a:bodyPr/>
        <a:lstStyle/>
        <a:p>
          <a:r>
            <a:rPr lang="en-US" b="0" i="0"/>
            <a:t>Subject Name: Machine Learning</a:t>
          </a:r>
          <a:endParaRPr lang="en-US"/>
        </a:p>
      </dgm:t>
    </dgm:pt>
    <dgm:pt modelId="{B50AD6A6-EA1E-4480-84C2-083D1872BDAA}" type="parTrans" cxnId="{A59F92F9-0E94-4D31-AA04-2599AB6B82C4}">
      <dgm:prSet/>
      <dgm:spPr/>
      <dgm:t>
        <a:bodyPr/>
        <a:lstStyle/>
        <a:p>
          <a:endParaRPr lang="en-US"/>
        </a:p>
      </dgm:t>
    </dgm:pt>
    <dgm:pt modelId="{5C5FA25B-44F1-4518-B0AC-62720B3CB374}" type="sibTrans" cxnId="{A59F92F9-0E94-4D31-AA04-2599AB6B82C4}">
      <dgm:prSet/>
      <dgm:spPr/>
      <dgm:t>
        <a:bodyPr/>
        <a:lstStyle/>
        <a:p>
          <a:endParaRPr lang="en-US"/>
        </a:p>
      </dgm:t>
    </dgm:pt>
    <dgm:pt modelId="{2748171D-9CF5-4780-9DCD-307AABC7D326}">
      <dgm:prSet/>
      <dgm:spPr/>
      <dgm:t>
        <a:bodyPr/>
        <a:lstStyle/>
        <a:p>
          <a:r>
            <a:rPr lang="en-US" b="0" i="0"/>
            <a:t>Credits: 4.5 (3 hr theory + 3 hr lab per week)</a:t>
          </a:r>
          <a:endParaRPr lang="en-US"/>
        </a:p>
      </dgm:t>
    </dgm:pt>
    <dgm:pt modelId="{58EC87ED-A1B3-4572-96D4-1A48FCF5B2D3}" type="parTrans" cxnId="{2F3A2341-FC10-4666-A5A9-6CB93D980C6A}">
      <dgm:prSet/>
      <dgm:spPr/>
      <dgm:t>
        <a:bodyPr/>
        <a:lstStyle/>
        <a:p>
          <a:endParaRPr lang="en-US"/>
        </a:p>
      </dgm:t>
    </dgm:pt>
    <dgm:pt modelId="{CE834677-4568-4F14-84CF-69A80D705592}" type="sibTrans" cxnId="{2F3A2341-FC10-4666-A5A9-6CB93D980C6A}">
      <dgm:prSet/>
      <dgm:spPr/>
      <dgm:t>
        <a:bodyPr/>
        <a:lstStyle/>
        <a:p>
          <a:endParaRPr lang="en-US"/>
        </a:p>
      </dgm:t>
    </dgm:pt>
    <dgm:pt modelId="{23B8FDBA-754E-41B4-BEA3-99E2F7D0DEE1}">
      <dgm:prSet/>
      <dgm:spPr/>
      <dgm:t>
        <a:bodyPr/>
        <a:lstStyle/>
        <a:p>
          <a:r>
            <a:rPr lang="en-US" b="0" i="0"/>
            <a:t>Program: B.Tech CS + AI&amp;DS</a:t>
          </a:r>
          <a:endParaRPr lang="en-US"/>
        </a:p>
      </dgm:t>
    </dgm:pt>
    <dgm:pt modelId="{C53C46D1-CE6D-4BB4-A76E-282644DF03ED}" type="parTrans" cxnId="{4EB95BB5-4802-4576-968D-0F6299D1BB8D}">
      <dgm:prSet/>
      <dgm:spPr/>
      <dgm:t>
        <a:bodyPr/>
        <a:lstStyle/>
        <a:p>
          <a:endParaRPr lang="en-US"/>
        </a:p>
      </dgm:t>
    </dgm:pt>
    <dgm:pt modelId="{7EADB0B4-74C3-4B74-A27C-9685E3E96EE9}" type="sibTrans" cxnId="{4EB95BB5-4802-4576-968D-0F6299D1BB8D}">
      <dgm:prSet/>
      <dgm:spPr/>
      <dgm:t>
        <a:bodyPr/>
        <a:lstStyle/>
        <a:p>
          <a:endParaRPr lang="en-US"/>
        </a:p>
      </dgm:t>
    </dgm:pt>
    <dgm:pt modelId="{61297A00-16B4-4A2B-9990-B3FD6C2B2E34}">
      <dgm:prSet/>
      <dgm:spPr/>
      <dgm:t>
        <a:bodyPr/>
        <a:lstStyle/>
        <a:p>
          <a:r>
            <a:rPr lang="en-US" b="0" i="0"/>
            <a:t>Batch: 2023–2027 | Year: Third | Semester: V</a:t>
          </a:r>
          <a:endParaRPr lang="en-US"/>
        </a:p>
      </dgm:t>
    </dgm:pt>
    <dgm:pt modelId="{09223AD2-5984-4B60-81AD-5D430F508F2C}" type="parTrans" cxnId="{F52CC827-0A09-4355-86C2-DC7D7C1058A0}">
      <dgm:prSet/>
      <dgm:spPr/>
      <dgm:t>
        <a:bodyPr/>
        <a:lstStyle/>
        <a:p>
          <a:endParaRPr lang="en-US"/>
        </a:p>
      </dgm:t>
    </dgm:pt>
    <dgm:pt modelId="{54DFAE86-78B1-4DEC-A081-A0BCC0806C7F}" type="sibTrans" cxnId="{F52CC827-0A09-4355-86C2-DC7D7C1058A0}">
      <dgm:prSet/>
      <dgm:spPr/>
      <dgm:t>
        <a:bodyPr/>
        <a:lstStyle/>
        <a:p>
          <a:endParaRPr lang="en-US"/>
        </a:p>
      </dgm:t>
    </dgm:pt>
    <dgm:pt modelId="{1F611CB2-3676-4C8B-BD00-3C5E602E0100}">
      <dgm:prSet/>
      <dgm:spPr/>
      <dgm:t>
        <a:bodyPr/>
        <a:lstStyle/>
        <a:p>
          <a:r>
            <a:rPr lang="en-US" b="0" i="0"/>
            <a:t>Faculty: Dr. Rishav Singh</a:t>
          </a:r>
          <a:endParaRPr lang="en-US"/>
        </a:p>
      </dgm:t>
    </dgm:pt>
    <dgm:pt modelId="{DFE93DAE-4E72-4594-BDD8-09D971BF3614}" type="parTrans" cxnId="{7C42C0B5-9D56-402C-A054-5D5CFB1BE4CB}">
      <dgm:prSet/>
      <dgm:spPr/>
      <dgm:t>
        <a:bodyPr/>
        <a:lstStyle/>
        <a:p>
          <a:endParaRPr lang="en-US"/>
        </a:p>
      </dgm:t>
    </dgm:pt>
    <dgm:pt modelId="{55C1ECF6-6393-4390-A55B-5A00997E4CEE}" type="sibTrans" cxnId="{7C42C0B5-9D56-402C-A054-5D5CFB1BE4CB}">
      <dgm:prSet/>
      <dgm:spPr/>
      <dgm:t>
        <a:bodyPr/>
        <a:lstStyle/>
        <a:p>
          <a:endParaRPr lang="en-US"/>
        </a:p>
      </dgm:t>
    </dgm:pt>
    <dgm:pt modelId="{47D7436A-758C-4933-9504-B7D752727A3F}">
      <dgm:prSet/>
      <dgm:spPr/>
      <dgm:t>
        <a:bodyPr/>
        <a:lstStyle/>
        <a:p>
          <a:r>
            <a:rPr lang="en-US" b="0" i="0"/>
            <a:t>Contact: rishav.singh@iitp.ac.in</a:t>
          </a:r>
          <a:endParaRPr lang="en-US"/>
        </a:p>
      </dgm:t>
    </dgm:pt>
    <dgm:pt modelId="{805D1B78-CDE8-4A1B-AD55-C651711E0E28}" type="parTrans" cxnId="{C24B0124-65C8-4E4C-B45A-1AF1F0EB846B}">
      <dgm:prSet/>
      <dgm:spPr/>
      <dgm:t>
        <a:bodyPr/>
        <a:lstStyle/>
        <a:p>
          <a:endParaRPr lang="en-US"/>
        </a:p>
      </dgm:t>
    </dgm:pt>
    <dgm:pt modelId="{259CC1A3-C88E-4B9B-90FD-C7355EC438D3}" type="sibTrans" cxnId="{C24B0124-65C8-4E4C-B45A-1AF1F0EB846B}">
      <dgm:prSet/>
      <dgm:spPr/>
      <dgm:t>
        <a:bodyPr/>
        <a:lstStyle/>
        <a:p>
          <a:endParaRPr lang="en-US"/>
        </a:p>
      </dgm:t>
    </dgm:pt>
    <dgm:pt modelId="{7C3253B4-D5A2-4FCE-BEB8-BF9A6E8346FB}" type="pres">
      <dgm:prSet presAssocID="{0D26D78B-743A-4738-ACF2-BBE518F7FA48}" presName="root" presStyleCnt="0">
        <dgm:presLayoutVars>
          <dgm:dir/>
          <dgm:resizeHandles val="exact"/>
        </dgm:presLayoutVars>
      </dgm:prSet>
      <dgm:spPr/>
    </dgm:pt>
    <dgm:pt modelId="{129302CB-4B4C-494D-9707-8DEDB3ADFB4D}" type="pres">
      <dgm:prSet presAssocID="{009E6ECC-E307-4A2E-B630-D8BB9EC85C39}" presName="compNode" presStyleCnt="0"/>
      <dgm:spPr/>
    </dgm:pt>
    <dgm:pt modelId="{53DBC4C0-5776-49E8-81B2-AC76F48062E1}" type="pres">
      <dgm:prSet presAssocID="{009E6ECC-E307-4A2E-B630-D8BB9EC85C39}" presName="bgRect" presStyleLbl="bgShp" presStyleIdx="0" presStyleCnt="7"/>
      <dgm:spPr/>
    </dgm:pt>
    <dgm:pt modelId="{EB4B5DCD-6770-4C6E-8653-C8FE99E29353}" type="pres">
      <dgm:prSet presAssocID="{009E6ECC-E307-4A2E-B630-D8BB9EC85C39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C2E2F15B-647B-4693-AD06-8DA186A13B60}" type="pres">
      <dgm:prSet presAssocID="{009E6ECC-E307-4A2E-B630-D8BB9EC85C39}" presName="spaceRect" presStyleCnt="0"/>
      <dgm:spPr/>
    </dgm:pt>
    <dgm:pt modelId="{1FB05E93-9A38-420C-8238-A84049979251}" type="pres">
      <dgm:prSet presAssocID="{009E6ECC-E307-4A2E-B630-D8BB9EC85C39}" presName="parTx" presStyleLbl="revTx" presStyleIdx="0" presStyleCnt="7">
        <dgm:presLayoutVars>
          <dgm:chMax val="0"/>
          <dgm:chPref val="0"/>
        </dgm:presLayoutVars>
      </dgm:prSet>
      <dgm:spPr/>
    </dgm:pt>
    <dgm:pt modelId="{8D7AC2DF-1221-4323-B729-80AAECE78A26}" type="pres">
      <dgm:prSet presAssocID="{CD6357DF-99AB-4C0F-B158-9F1785D9E570}" presName="sibTrans" presStyleCnt="0"/>
      <dgm:spPr/>
    </dgm:pt>
    <dgm:pt modelId="{25924CF7-7B6B-4187-B4D8-67307AD69470}" type="pres">
      <dgm:prSet presAssocID="{C3ED54E0-12E1-4EAD-97C9-F9A097870C8A}" presName="compNode" presStyleCnt="0"/>
      <dgm:spPr/>
    </dgm:pt>
    <dgm:pt modelId="{4EE6A602-35F4-430E-8FEE-03D41D83ACFF}" type="pres">
      <dgm:prSet presAssocID="{C3ED54E0-12E1-4EAD-97C9-F9A097870C8A}" presName="bgRect" presStyleLbl="bgShp" presStyleIdx="1" presStyleCnt="7"/>
      <dgm:spPr/>
    </dgm:pt>
    <dgm:pt modelId="{2DAF5566-5A72-453F-8970-60308B0F4E0E}" type="pres">
      <dgm:prSet presAssocID="{C3ED54E0-12E1-4EAD-97C9-F9A097870C8A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616CF3C-E3C3-40B8-AA35-6BF53C983715}" type="pres">
      <dgm:prSet presAssocID="{C3ED54E0-12E1-4EAD-97C9-F9A097870C8A}" presName="spaceRect" presStyleCnt="0"/>
      <dgm:spPr/>
    </dgm:pt>
    <dgm:pt modelId="{BE404323-9C82-470E-8883-4B8329E8D82F}" type="pres">
      <dgm:prSet presAssocID="{C3ED54E0-12E1-4EAD-97C9-F9A097870C8A}" presName="parTx" presStyleLbl="revTx" presStyleIdx="1" presStyleCnt="7">
        <dgm:presLayoutVars>
          <dgm:chMax val="0"/>
          <dgm:chPref val="0"/>
        </dgm:presLayoutVars>
      </dgm:prSet>
      <dgm:spPr/>
    </dgm:pt>
    <dgm:pt modelId="{E0FA6E5B-6190-4A87-8A3F-1AF9536D6A53}" type="pres">
      <dgm:prSet presAssocID="{5C5FA25B-44F1-4518-B0AC-62720B3CB374}" presName="sibTrans" presStyleCnt="0"/>
      <dgm:spPr/>
    </dgm:pt>
    <dgm:pt modelId="{475567F1-3B6D-47E1-9C92-7BC8AB2CBEC3}" type="pres">
      <dgm:prSet presAssocID="{2748171D-9CF5-4780-9DCD-307AABC7D326}" presName="compNode" presStyleCnt="0"/>
      <dgm:spPr/>
    </dgm:pt>
    <dgm:pt modelId="{9B4FC8B1-7746-4506-9525-5FCAB85FE497}" type="pres">
      <dgm:prSet presAssocID="{2748171D-9CF5-4780-9DCD-307AABC7D326}" presName="bgRect" presStyleLbl="bgShp" presStyleIdx="2" presStyleCnt="7"/>
      <dgm:spPr/>
    </dgm:pt>
    <dgm:pt modelId="{010086F5-01DB-4D74-993C-E31751017141}" type="pres">
      <dgm:prSet presAssocID="{2748171D-9CF5-4780-9DCD-307AABC7D32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4022EF5E-81C2-41C9-BF49-90960D0E33FE}" type="pres">
      <dgm:prSet presAssocID="{2748171D-9CF5-4780-9DCD-307AABC7D326}" presName="spaceRect" presStyleCnt="0"/>
      <dgm:spPr/>
    </dgm:pt>
    <dgm:pt modelId="{F5B85F5E-5C2E-40F2-90DA-2B1ADFDB0A7C}" type="pres">
      <dgm:prSet presAssocID="{2748171D-9CF5-4780-9DCD-307AABC7D326}" presName="parTx" presStyleLbl="revTx" presStyleIdx="2" presStyleCnt="7">
        <dgm:presLayoutVars>
          <dgm:chMax val="0"/>
          <dgm:chPref val="0"/>
        </dgm:presLayoutVars>
      </dgm:prSet>
      <dgm:spPr/>
    </dgm:pt>
    <dgm:pt modelId="{04DCAD70-6BA8-49FA-8041-E6FB3E02C6F3}" type="pres">
      <dgm:prSet presAssocID="{CE834677-4568-4F14-84CF-69A80D705592}" presName="sibTrans" presStyleCnt="0"/>
      <dgm:spPr/>
    </dgm:pt>
    <dgm:pt modelId="{4C5DA51B-0233-45B4-A9B7-3CEB80794FE5}" type="pres">
      <dgm:prSet presAssocID="{23B8FDBA-754E-41B4-BEA3-99E2F7D0DEE1}" presName="compNode" presStyleCnt="0"/>
      <dgm:spPr/>
    </dgm:pt>
    <dgm:pt modelId="{DCE98B42-ACEF-4314-AFE6-E07EDAF58FC6}" type="pres">
      <dgm:prSet presAssocID="{23B8FDBA-754E-41B4-BEA3-99E2F7D0DEE1}" presName="bgRect" presStyleLbl="bgShp" presStyleIdx="3" presStyleCnt="7"/>
      <dgm:spPr/>
    </dgm:pt>
    <dgm:pt modelId="{8E050345-23CE-4E9A-932A-AD90D18A32CE}" type="pres">
      <dgm:prSet presAssocID="{23B8FDBA-754E-41B4-BEA3-99E2F7D0DEE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85B5970-88F3-4A14-AA3B-CACE2E8C6461}" type="pres">
      <dgm:prSet presAssocID="{23B8FDBA-754E-41B4-BEA3-99E2F7D0DEE1}" presName="spaceRect" presStyleCnt="0"/>
      <dgm:spPr/>
    </dgm:pt>
    <dgm:pt modelId="{722E18B9-661F-493E-8EAB-59A6DC9B17FC}" type="pres">
      <dgm:prSet presAssocID="{23B8FDBA-754E-41B4-BEA3-99E2F7D0DEE1}" presName="parTx" presStyleLbl="revTx" presStyleIdx="3" presStyleCnt="7">
        <dgm:presLayoutVars>
          <dgm:chMax val="0"/>
          <dgm:chPref val="0"/>
        </dgm:presLayoutVars>
      </dgm:prSet>
      <dgm:spPr/>
    </dgm:pt>
    <dgm:pt modelId="{67DFC7EB-1440-4E73-9F38-7D1472A41BA5}" type="pres">
      <dgm:prSet presAssocID="{7EADB0B4-74C3-4B74-A27C-9685E3E96EE9}" presName="sibTrans" presStyleCnt="0"/>
      <dgm:spPr/>
    </dgm:pt>
    <dgm:pt modelId="{F0049947-A339-4209-B445-787D9A97644F}" type="pres">
      <dgm:prSet presAssocID="{61297A00-16B4-4A2B-9990-B3FD6C2B2E34}" presName="compNode" presStyleCnt="0"/>
      <dgm:spPr/>
    </dgm:pt>
    <dgm:pt modelId="{D98AFC1C-EB36-4CEC-9BC1-915887C28AD3}" type="pres">
      <dgm:prSet presAssocID="{61297A00-16B4-4A2B-9990-B3FD6C2B2E34}" presName="bgRect" presStyleLbl="bgShp" presStyleIdx="4" presStyleCnt="7"/>
      <dgm:spPr/>
    </dgm:pt>
    <dgm:pt modelId="{34C19332-2D9A-4D2B-A335-6556AB246754}" type="pres">
      <dgm:prSet presAssocID="{61297A00-16B4-4A2B-9990-B3FD6C2B2E34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E1ADBE5F-1305-4330-871E-0F4F7864FEEA}" type="pres">
      <dgm:prSet presAssocID="{61297A00-16B4-4A2B-9990-B3FD6C2B2E34}" presName="spaceRect" presStyleCnt="0"/>
      <dgm:spPr/>
    </dgm:pt>
    <dgm:pt modelId="{E985FB46-2ED6-4162-A9C5-6A5CCE1E88AF}" type="pres">
      <dgm:prSet presAssocID="{61297A00-16B4-4A2B-9990-B3FD6C2B2E34}" presName="parTx" presStyleLbl="revTx" presStyleIdx="4" presStyleCnt="7">
        <dgm:presLayoutVars>
          <dgm:chMax val="0"/>
          <dgm:chPref val="0"/>
        </dgm:presLayoutVars>
      </dgm:prSet>
      <dgm:spPr/>
    </dgm:pt>
    <dgm:pt modelId="{8E11EBD8-1BAF-46F5-8892-72D0110B6B89}" type="pres">
      <dgm:prSet presAssocID="{54DFAE86-78B1-4DEC-A081-A0BCC0806C7F}" presName="sibTrans" presStyleCnt="0"/>
      <dgm:spPr/>
    </dgm:pt>
    <dgm:pt modelId="{D1D912D5-0FA6-434A-B5B4-B5BED82CEB4E}" type="pres">
      <dgm:prSet presAssocID="{1F611CB2-3676-4C8B-BD00-3C5E602E0100}" presName="compNode" presStyleCnt="0"/>
      <dgm:spPr/>
    </dgm:pt>
    <dgm:pt modelId="{4963BC7A-8DC1-4A38-842C-548193301476}" type="pres">
      <dgm:prSet presAssocID="{1F611CB2-3676-4C8B-BD00-3C5E602E0100}" presName="bgRect" presStyleLbl="bgShp" presStyleIdx="5" presStyleCnt="7"/>
      <dgm:spPr/>
    </dgm:pt>
    <dgm:pt modelId="{888DE87C-B509-421B-B27B-13D3AD217C35}" type="pres">
      <dgm:prSet presAssocID="{1F611CB2-3676-4C8B-BD00-3C5E602E0100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B442A259-61DC-4369-975C-62D178981AED}" type="pres">
      <dgm:prSet presAssocID="{1F611CB2-3676-4C8B-BD00-3C5E602E0100}" presName="spaceRect" presStyleCnt="0"/>
      <dgm:spPr/>
    </dgm:pt>
    <dgm:pt modelId="{243DE3B2-54CD-4D08-A839-B36232AEA996}" type="pres">
      <dgm:prSet presAssocID="{1F611CB2-3676-4C8B-BD00-3C5E602E0100}" presName="parTx" presStyleLbl="revTx" presStyleIdx="5" presStyleCnt="7">
        <dgm:presLayoutVars>
          <dgm:chMax val="0"/>
          <dgm:chPref val="0"/>
        </dgm:presLayoutVars>
      </dgm:prSet>
      <dgm:spPr/>
    </dgm:pt>
    <dgm:pt modelId="{66BFA320-6543-4A56-9BE7-2AA2D9451649}" type="pres">
      <dgm:prSet presAssocID="{55C1ECF6-6393-4390-A55B-5A00997E4CEE}" presName="sibTrans" presStyleCnt="0"/>
      <dgm:spPr/>
    </dgm:pt>
    <dgm:pt modelId="{32D6F52B-C15C-4666-843B-5F312892ECB4}" type="pres">
      <dgm:prSet presAssocID="{47D7436A-758C-4933-9504-B7D752727A3F}" presName="compNode" presStyleCnt="0"/>
      <dgm:spPr/>
    </dgm:pt>
    <dgm:pt modelId="{A8835CDA-A860-4554-B975-22755F73B485}" type="pres">
      <dgm:prSet presAssocID="{47D7436A-758C-4933-9504-B7D752727A3F}" presName="bgRect" presStyleLbl="bgShp" presStyleIdx="6" presStyleCnt="7"/>
      <dgm:spPr/>
    </dgm:pt>
    <dgm:pt modelId="{B64C4B10-E964-43BC-AE41-E137E40F0D4B}" type="pres">
      <dgm:prSet presAssocID="{47D7436A-758C-4933-9504-B7D752727A3F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FE324F48-9CE3-497D-888C-8A7F3CCFA95E}" type="pres">
      <dgm:prSet presAssocID="{47D7436A-758C-4933-9504-B7D752727A3F}" presName="spaceRect" presStyleCnt="0"/>
      <dgm:spPr/>
    </dgm:pt>
    <dgm:pt modelId="{ADEEA3AB-B7DE-47CB-8D42-4A553DB77E66}" type="pres">
      <dgm:prSet presAssocID="{47D7436A-758C-4933-9504-B7D752727A3F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6010BA0C-0F27-4356-894D-122C0F78E82C}" type="presOf" srcId="{2748171D-9CF5-4780-9DCD-307AABC7D326}" destId="{F5B85F5E-5C2E-40F2-90DA-2B1ADFDB0A7C}" srcOrd="0" destOrd="0" presId="urn:microsoft.com/office/officeart/2018/2/layout/IconVerticalSolidList"/>
    <dgm:cxn modelId="{B5B8671B-8A33-4FF6-AF83-A75D4A52B5FA}" type="presOf" srcId="{009E6ECC-E307-4A2E-B630-D8BB9EC85C39}" destId="{1FB05E93-9A38-420C-8238-A84049979251}" srcOrd="0" destOrd="0" presId="urn:microsoft.com/office/officeart/2018/2/layout/IconVerticalSolidList"/>
    <dgm:cxn modelId="{1F3C0A1E-F9B2-402B-9E42-0496F36FDDC7}" type="presOf" srcId="{C3ED54E0-12E1-4EAD-97C9-F9A097870C8A}" destId="{BE404323-9C82-470E-8883-4B8329E8D82F}" srcOrd="0" destOrd="0" presId="urn:microsoft.com/office/officeart/2018/2/layout/IconVerticalSolidList"/>
    <dgm:cxn modelId="{C24B0124-65C8-4E4C-B45A-1AF1F0EB846B}" srcId="{0D26D78B-743A-4738-ACF2-BBE518F7FA48}" destId="{47D7436A-758C-4933-9504-B7D752727A3F}" srcOrd="6" destOrd="0" parTransId="{805D1B78-CDE8-4A1B-AD55-C651711E0E28}" sibTransId="{259CC1A3-C88E-4B9B-90FD-C7355EC438D3}"/>
    <dgm:cxn modelId="{F52CC827-0A09-4355-86C2-DC7D7C1058A0}" srcId="{0D26D78B-743A-4738-ACF2-BBE518F7FA48}" destId="{61297A00-16B4-4A2B-9990-B3FD6C2B2E34}" srcOrd="4" destOrd="0" parTransId="{09223AD2-5984-4B60-81AD-5D430F508F2C}" sibTransId="{54DFAE86-78B1-4DEC-A081-A0BCC0806C7F}"/>
    <dgm:cxn modelId="{DF1E6928-814E-4050-9CBF-90FAE2868440}" type="presOf" srcId="{23B8FDBA-754E-41B4-BEA3-99E2F7D0DEE1}" destId="{722E18B9-661F-493E-8EAB-59A6DC9B17FC}" srcOrd="0" destOrd="0" presId="urn:microsoft.com/office/officeart/2018/2/layout/IconVerticalSolidList"/>
    <dgm:cxn modelId="{2F3A2341-FC10-4666-A5A9-6CB93D980C6A}" srcId="{0D26D78B-743A-4738-ACF2-BBE518F7FA48}" destId="{2748171D-9CF5-4780-9DCD-307AABC7D326}" srcOrd="2" destOrd="0" parTransId="{58EC87ED-A1B3-4572-96D4-1A48FCF5B2D3}" sibTransId="{CE834677-4568-4F14-84CF-69A80D705592}"/>
    <dgm:cxn modelId="{2B9FB267-FD9E-449F-ACDB-614E573D7946}" type="presOf" srcId="{0D26D78B-743A-4738-ACF2-BBE518F7FA48}" destId="{7C3253B4-D5A2-4FCE-BEB8-BF9A6E8346FB}" srcOrd="0" destOrd="0" presId="urn:microsoft.com/office/officeart/2018/2/layout/IconVerticalSolidList"/>
    <dgm:cxn modelId="{32BD7557-C566-4BCB-A04B-024CD79D8ADA}" srcId="{0D26D78B-743A-4738-ACF2-BBE518F7FA48}" destId="{009E6ECC-E307-4A2E-B630-D8BB9EC85C39}" srcOrd="0" destOrd="0" parTransId="{DCACE4CE-F9A0-4C1B-B87A-633842F5D500}" sibTransId="{CD6357DF-99AB-4C0F-B158-9F1785D9E570}"/>
    <dgm:cxn modelId="{B259A87D-DA9F-43D5-BA71-984762CD8723}" type="presOf" srcId="{47D7436A-758C-4933-9504-B7D752727A3F}" destId="{ADEEA3AB-B7DE-47CB-8D42-4A553DB77E66}" srcOrd="0" destOrd="0" presId="urn:microsoft.com/office/officeart/2018/2/layout/IconVerticalSolidList"/>
    <dgm:cxn modelId="{F97744A4-B03E-4E71-8491-0A3F168D76B5}" type="presOf" srcId="{61297A00-16B4-4A2B-9990-B3FD6C2B2E34}" destId="{E985FB46-2ED6-4162-A9C5-6A5CCE1E88AF}" srcOrd="0" destOrd="0" presId="urn:microsoft.com/office/officeart/2018/2/layout/IconVerticalSolidList"/>
    <dgm:cxn modelId="{4EB95BB5-4802-4576-968D-0F6299D1BB8D}" srcId="{0D26D78B-743A-4738-ACF2-BBE518F7FA48}" destId="{23B8FDBA-754E-41B4-BEA3-99E2F7D0DEE1}" srcOrd="3" destOrd="0" parTransId="{C53C46D1-CE6D-4BB4-A76E-282644DF03ED}" sibTransId="{7EADB0B4-74C3-4B74-A27C-9685E3E96EE9}"/>
    <dgm:cxn modelId="{7C42C0B5-9D56-402C-A054-5D5CFB1BE4CB}" srcId="{0D26D78B-743A-4738-ACF2-BBE518F7FA48}" destId="{1F611CB2-3676-4C8B-BD00-3C5E602E0100}" srcOrd="5" destOrd="0" parTransId="{DFE93DAE-4E72-4594-BDD8-09D971BF3614}" sibTransId="{55C1ECF6-6393-4390-A55B-5A00997E4CEE}"/>
    <dgm:cxn modelId="{A59F92F9-0E94-4D31-AA04-2599AB6B82C4}" srcId="{0D26D78B-743A-4738-ACF2-BBE518F7FA48}" destId="{C3ED54E0-12E1-4EAD-97C9-F9A097870C8A}" srcOrd="1" destOrd="0" parTransId="{B50AD6A6-EA1E-4480-84C2-083D1872BDAA}" sibTransId="{5C5FA25B-44F1-4518-B0AC-62720B3CB374}"/>
    <dgm:cxn modelId="{313D01FE-823D-4092-9CB3-42079959836F}" type="presOf" srcId="{1F611CB2-3676-4C8B-BD00-3C5E602E0100}" destId="{243DE3B2-54CD-4D08-A839-B36232AEA996}" srcOrd="0" destOrd="0" presId="urn:microsoft.com/office/officeart/2018/2/layout/IconVerticalSolidList"/>
    <dgm:cxn modelId="{4ACB58C1-C29A-49FE-92FC-5F6F94818EC8}" type="presParOf" srcId="{7C3253B4-D5A2-4FCE-BEB8-BF9A6E8346FB}" destId="{129302CB-4B4C-494D-9707-8DEDB3ADFB4D}" srcOrd="0" destOrd="0" presId="urn:microsoft.com/office/officeart/2018/2/layout/IconVerticalSolidList"/>
    <dgm:cxn modelId="{FBCDF306-2143-463D-A061-23E0CCA43910}" type="presParOf" srcId="{129302CB-4B4C-494D-9707-8DEDB3ADFB4D}" destId="{53DBC4C0-5776-49E8-81B2-AC76F48062E1}" srcOrd="0" destOrd="0" presId="urn:microsoft.com/office/officeart/2018/2/layout/IconVerticalSolidList"/>
    <dgm:cxn modelId="{592B9BAE-46E4-44F0-AE00-446611252528}" type="presParOf" srcId="{129302CB-4B4C-494D-9707-8DEDB3ADFB4D}" destId="{EB4B5DCD-6770-4C6E-8653-C8FE99E29353}" srcOrd="1" destOrd="0" presId="urn:microsoft.com/office/officeart/2018/2/layout/IconVerticalSolidList"/>
    <dgm:cxn modelId="{07AB2B52-1DDD-4587-9D97-851BE781028F}" type="presParOf" srcId="{129302CB-4B4C-494D-9707-8DEDB3ADFB4D}" destId="{C2E2F15B-647B-4693-AD06-8DA186A13B60}" srcOrd="2" destOrd="0" presId="urn:microsoft.com/office/officeart/2018/2/layout/IconVerticalSolidList"/>
    <dgm:cxn modelId="{CF6D9CFF-4267-4052-9107-48C0DC314098}" type="presParOf" srcId="{129302CB-4B4C-494D-9707-8DEDB3ADFB4D}" destId="{1FB05E93-9A38-420C-8238-A84049979251}" srcOrd="3" destOrd="0" presId="urn:microsoft.com/office/officeart/2018/2/layout/IconVerticalSolidList"/>
    <dgm:cxn modelId="{19DE15C0-7113-4F94-83BD-74500E900B46}" type="presParOf" srcId="{7C3253B4-D5A2-4FCE-BEB8-BF9A6E8346FB}" destId="{8D7AC2DF-1221-4323-B729-80AAECE78A26}" srcOrd="1" destOrd="0" presId="urn:microsoft.com/office/officeart/2018/2/layout/IconVerticalSolidList"/>
    <dgm:cxn modelId="{00824C99-9F70-4052-B8BA-E5E385C18B03}" type="presParOf" srcId="{7C3253B4-D5A2-4FCE-BEB8-BF9A6E8346FB}" destId="{25924CF7-7B6B-4187-B4D8-67307AD69470}" srcOrd="2" destOrd="0" presId="urn:microsoft.com/office/officeart/2018/2/layout/IconVerticalSolidList"/>
    <dgm:cxn modelId="{A31F8ECB-86DA-4DB8-A5F7-65A7019D97E5}" type="presParOf" srcId="{25924CF7-7B6B-4187-B4D8-67307AD69470}" destId="{4EE6A602-35F4-430E-8FEE-03D41D83ACFF}" srcOrd="0" destOrd="0" presId="urn:microsoft.com/office/officeart/2018/2/layout/IconVerticalSolidList"/>
    <dgm:cxn modelId="{C22A1B45-8C15-4646-A265-30F6B355ECA1}" type="presParOf" srcId="{25924CF7-7B6B-4187-B4D8-67307AD69470}" destId="{2DAF5566-5A72-453F-8970-60308B0F4E0E}" srcOrd="1" destOrd="0" presId="urn:microsoft.com/office/officeart/2018/2/layout/IconVerticalSolidList"/>
    <dgm:cxn modelId="{15666F1E-C5B9-4120-A225-62150C4EE13D}" type="presParOf" srcId="{25924CF7-7B6B-4187-B4D8-67307AD69470}" destId="{C616CF3C-E3C3-40B8-AA35-6BF53C983715}" srcOrd="2" destOrd="0" presId="urn:microsoft.com/office/officeart/2018/2/layout/IconVerticalSolidList"/>
    <dgm:cxn modelId="{49310DC1-3C47-4753-8EE2-9CEA6DF92C36}" type="presParOf" srcId="{25924CF7-7B6B-4187-B4D8-67307AD69470}" destId="{BE404323-9C82-470E-8883-4B8329E8D82F}" srcOrd="3" destOrd="0" presId="urn:microsoft.com/office/officeart/2018/2/layout/IconVerticalSolidList"/>
    <dgm:cxn modelId="{0082D3B7-D112-4573-B185-215064EE782E}" type="presParOf" srcId="{7C3253B4-D5A2-4FCE-BEB8-BF9A6E8346FB}" destId="{E0FA6E5B-6190-4A87-8A3F-1AF9536D6A53}" srcOrd="3" destOrd="0" presId="urn:microsoft.com/office/officeart/2018/2/layout/IconVerticalSolidList"/>
    <dgm:cxn modelId="{388E4CB2-BA87-4665-A79A-597D3A62410D}" type="presParOf" srcId="{7C3253B4-D5A2-4FCE-BEB8-BF9A6E8346FB}" destId="{475567F1-3B6D-47E1-9C92-7BC8AB2CBEC3}" srcOrd="4" destOrd="0" presId="urn:microsoft.com/office/officeart/2018/2/layout/IconVerticalSolidList"/>
    <dgm:cxn modelId="{1DB044F7-912B-4220-94EE-D800B14CE809}" type="presParOf" srcId="{475567F1-3B6D-47E1-9C92-7BC8AB2CBEC3}" destId="{9B4FC8B1-7746-4506-9525-5FCAB85FE497}" srcOrd="0" destOrd="0" presId="urn:microsoft.com/office/officeart/2018/2/layout/IconVerticalSolidList"/>
    <dgm:cxn modelId="{A58CF15E-6585-474E-877C-944146A861EB}" type="presParOf" srcId="{475567F1-3B6D-47E1-9C92-7BC8AB2CBEC3}" destId="{010086F5-01DB-4D74-993C-E31751017141}" srcOrd="1" destOrd="0" presId="urn:microsoft.com/office/officeart/2018/2/layout/IconVerticalSolidList"/>
    <dgm:cxn modelId="{5DAD2EB8-119B-43DB-8578-0A9D772CD92A}" type="presParOf" srcId="{475567F1-3B6D-47E1-9C92-7BC8AB2CBEC3}" destId="{4022EF5E-81C2-41C9-BF49-90960D0E33FE}" srcOrd="2" destOrd="0" presId="urn:microsoft.com/office/officeart/2018/2/layout/IconVerticalSolidList"/>
    <dgm:cxn modelId="{CEC0293F-7DA0-48D9-AA4F-3947E8CDEC97}" type="presParOf" srcId="{475567F1-3B6D-47E1-9C92-7BC8AB2CBEC3}" destId="{F5B85F5E-5C2E-40F2-90DA-2B1ADFDB0A7C}" srcOrd="3" destOrd="0" presId="urn:microsoft.com/office/officeart/2018/2/layout/IconVerticalSolidList"/>
    <dgm:cxn modelId="{133E7DCA-9C4A-45C5-9E97-DF63B33C80E1}" type="presParOf" srcId="{7C3253B4-D5A2-4FCE-BEB8-BF9A6E8346FB}" destId="{04DCAD70-6BA8-49FA-8041-E6FB3E02C6F3}" srcOrd="5" destOrd="0" presId="urn:microsoft.com/office/officeart/2018/2/layout/IconVerticalSolidList"/>
    <dgm:cxn modelId="{4281CECF-3C4B-4027-8EC5-2422AD2853EB}" type="presParOf" srcId="{7C3253B4-D5A2-4FCE-BEB8-BF9A6E8346FB}" destId="{4C5DA51B-0233-45B4-A9B7-3CEB80794FE5}" srcOrd="6" destOrd="0" presId="urn:microsoft.com/office/officeart/2018/2/layout/IconVerticalSolidList"/>
    <dgm:cxn modelId="{57D79905-3667-4DBA-ABF5-5BC00AB1ABB9}" type="presParOf" srcId="{4C5DA51B-0233-45B4-A9B7-3CEB80794FE5}" destId="{DCE98B42-ACEF-4314-AFE6-E07EDAF58FC6}" srcOrd="0" destOrd="0" presId="urn:microsoft.com/office/officeart/2018/2/layout/IconVerticalSolidList"/>
    <dgm:cxn modelId="{5773D8DE-D33F-4BFC-ADC7-11E3F8C53E5D}" type="presParOf" srcId="{4C5DA51B-0233-45B4-A9B7-3CEB80794FE5}" destId="{8E050345-23CE-4E9A-932A-AD90D18A32CE}" srcOrd="1" destOrd="0" presId="urn:microsoft.com/office/officeart/2018/2/layout/IconVerticalSolidList"/>
    <dgm:cxn modelId="{F4C45FC6-0D84-40EC-BE45-05B194A0D4C9}" type="presParOf" srcId="{4C5DA51B-0233-45B4-A9B7-3CEB80794FE5}" destId="{A85B5970-88F3-4A14-AA3B-CACE2E8C6461}" srcOrd="2" destOrd="0" presId="urn:microsoft.com/office/officeart/2018/2/layout/IconVerticalSolidList"/>
    <dgm:cxn modelId="{AAFBEE62-329C-438C-8C4A-B480C507E0ED}" type="presParOf" srcId="{4C5DA51B-0233-45B4-A9B7-3CEB80794FE5}" destId="{722E18B9-661F-493E-8EAB-59A6DC9B17FC}" srcOrd="3" destOrd="0" presId="urn:microsoft.com/office/officeart/2018/2/layout/IconVerticalSolidList"/>
    <dgm:cxn modelId="{6B7815AA-0C0D-4526-864F-892B29239C31}" type="presParOf" srcId="{7C3253B4-D5A2-4FCE-BEB8-BF9A6E8346FB}" destId="{67DFC7EB-1440-4E73-9F38-7D1472A41BA5}" srcOrd="7" destOrd="0" presId="urn:microsoft.com/office/officeart/2018/2/layout/IconVerticalSolidList"/>
    <dgm:cxn modelId="{370BF076-BFD0-4CCE-A975-F3EA27E94CB3}" type="presParOf" srcId="{7C3253B4-D5A2-4FCE-BEB8-BF9A6E8346FB}" destId="{F0049947-A339-4209-B445-787D9A97644F}" srcOrd="8" destOrd="0" presId="urn:microsoft.com/office/officeart/2018/2/layout/IconVerticalSolidList"/>
    <dgm:cxn modelId="{07932539-A491-4838-9765-5950D7BFD0D8}" type="presParOf" srcId="{F0049947-A339-4209-B445-787D9A97644F}" destId="{D98AFC1C-EB36-4CEC-9BC1-915887C28AD3}" srcOrd="0" destOrd="0" presId="urn:microsoft.com/office/officeart/2018/2/layout/IconVerticalSolidList"/>
    <dgm:cxn modelId="{A626C4FE-8A31-4828-A703-38A76B509E44}" type="presParOf" srcId="{F0049947-A339-4209-B445-787D9A97644F}" destId="{34C19332-2D9A-4D2B-A335-6556AB246754}" srcOrd="1" destOrd="0" presId="urn:microsoft.com/office/officeart/2018/2/layout/IconVerticalSolidList"/>
    <dgm:cxn modelId="{2646BD6A-E537-456C-9075-4E166A07DEA8}" type="presParOf" srcId="{F0049947-A339-4209-B445-787D9A97644F}" destId="{E1ADBE5F-1305-4330-871E-0F4F7864FEEA}" srcOrd="2" destOrd="0" presId="urn:microsoft.com/office/officeart/2018/2/layout/IconVerticalSolidList"/>
    <dgm:cxn modelId="{A0306E07-CE0C-4F84-929D-4E49F65AB3FF}" type="presParOf" srcId="{F0049947-A339-4209-B445-787D9A97644F}" destId="{E985FB46-2ED6-4162-A9C5-6A5CCE1E88AF}" srcOrd="3" destOrd="0" presId="urn:microsoft.com/office/officeart/2018/2/layout/IconVerticalSolidList"/>
    <dgm:cxn modelId="{EE067FFE-D214-4BEF-8F66-4FFE66104407}" type="presParOf" srcId="{7C3253B4-D5A2-4FCE-BEB8-BF9A6E8346FB}" destId="{8E11EBD8-1BAF-46F5-8892-72D0110B6B89}" srcOrd="9" destOrd="0" presId="urn:microsoft.com/office/officeart/2018/2/layout/IconVerticalSolidList"/>
    <dgm:cxn modelId="{5DBF5953-2515-419E-A428-21DE866AB1F7}" type="presParOf" srcId="{7C3253B4-D5A2-4FCE-BEB8-BF9A6E8346FB}" destId="{D1D912D5-0FA6-434A-B5B4-B5BED82CEB4E}" srcOrd="10" destOrd="0" presId="urn:microsoft.com/office/officeart/2018/2/layout/IconVerticalSolidList"/>
    <dgm:cxn modelId="{528E34A2-7F4E-4955-A588-197383D67E7F}" type="presParOf" srcId="{D1D912D5-0FA6-434A-B5B4-B5BED82CEB4E}" destId="{4963BC7A-8DC1-4A38-842C-548193301476}" srcOrd="0" destOrd="0" presId="urn:microsoft.com/office/officeart/2018/2/layout/IconVerticalSolidList"/>
    <dgm:cxn modelId="{B1AE273C-ABE0-4852-B29D-EBB937AB380B}" type="presParOf" srcId="{D1D912D5-0FA6-434A-B5B4-B5BED82CEB4E}" destId="{888DE87C-B509-421B-B27B-13D3AD217C35}" srcOrd="1" destOrd="0" presId="urn:microsoft.com/office/officeart/2018/2/layout/IconVerticalSolidList"/>
    <dgm:cxn modelId="{601B89A0-64AC-4EF8-9BBB-24B933E7DA26}" type="presParOf" srcId="{D1D912D5-0FA6-434A-B5B4-B5BED82CEB4E}" destId="{B442A259-61DC-4369-975C-62D178981AED}" srcOrd="2" destOrd="0" presId="urn:microsoft.com/office/officeart/2018/2/layout/IconVerticalSolidList"/>
    <dgm:cxn modelId="{B6BCA673-2DBF-45EA-AC25-3444AE3412BC}" type="presParOf" srcId="{D1D912D5-0FA6-434A-B5B4-B5BED82CEB4E}" destId="{243DE3B2-54CD-4D08-A839-B36232AEA996}" srcOrd="3" destOrd="0" presId="urn:microsoft.com/office/officeart/2018/2/layout/IconVerticalSolidList"/>
    <dgm:cxn modelId="{F19EFC18-7AD1-43C1-B659-353DD8864BDC}" type="presParOf" srcId="{7C3253B4-D5A2-4FCE-BEB8-BF9A6E8346FB}" destId="{66BFA320-6543-4A56-9BE7-2AA2D9451649}" srcOrd="11" destOrd="0" presId="urn:microsoft.com/office/officeart/2018/2/layout/IconVerticalSolidList"/>
    <dgm:cxn modelId="{E7190C96-AFD1-49F9-BC01-84713DBB5AB7}" type="presParOf" srcId="{7C3253B4-D5A2-4FCE-BEB8-BF9A6E8346FB}" destId="{32D6F52B-C15C-4666-843B-5F312892ECB4}" srcOrd="12" destOrd="0" presId="urn:microsoft.com/office/officeart/2018/2/layout/IconVerticalSolidList"/>
    <dgm:cxn modelId="{28CF4DF4-E885-4B72-B889-AA2AB1C90369}" type="presParOf" srcId="{32D6F52B-C15C-4666-843B-5F312892ECB4}" destId="{A8835CDA-A860-4554-B975-22755F73B485}" srcOrd="0" destOrd="0" presId="urn:microsoft.com/office/officeart/2018/2/layout/IconVerticalSolidList"/>
    <dgm:cxn modelId="{4EE5DAE4-0C0B-4CE3-B254-33635DE93F39}" type="presParOf" srcId="{32D6F52B-C15C-4666-843B-5F312892ECB4}" destId="{B64C4B10-E964-43BC-AE41-E137E40F0D4B}" srcOrd="1" destOrd="0" presId="urn:microsoft.com/office/officeart/2018/2/layout/IconVerticalSolidList"/>
    <dgm:cxn modelId="{A14CB1BF-F507-4853-B2A2-6AFC5F6F8353}" type="presParOf" srcId="{32D6F52B-C15C-4666-843B-5F312892ECB4}" destId="{FE324F48-9CE3-497D-888C-8A7F3CCFA95E}" srcOrd="2" destOrd="0" presId="urn:microsoft.com/office/officeart/2018/2/layout/IconVerticalSolidList"/>
    <dgm:cxn modelId="{E8343764-F7EE-4C4E-BD32-CA2D7D3FC3ED}" type="presParOf" srcId="{32D6F52B-C15C-4666-843B-5F312892ECB4}" destId="{ADEEA3AB-B7DE-47CB-8D42-4A553DB77E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5FBE16-D660-43A1-9D4A-F38F2A457ED9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ADF91DF-781F-4E5C-A5CB-6EE500614B27}">
      <dgm:prSet/>
      <dgm:spPr/>
      <dgm:t>
        <a:bodyPr/>
        <a:lstStyle/>
        <a:p>
          <a:r>
            <a:rPr lang="en-US" b="0" i="0"/>
            <a:t>Gautam Kumar (PhD)</a:t>
          </a:r>
          <a:endParaRPr lang="en-US"/>
        </a:p>
      </dgm:t>
    </dgm:pt>
    <dgm:pt modelId="{93E93C63-B2EF-47CB-8639-5AF95D1F2595}" type="parTrans" cxnId="{1A96CC80-425A-4207-B1BF-7DCE1A58D4D6}">
      <dgm:prSet/>
      <dgm:spPr/>
      <dgm:t>
        <a:bodyPr/>
        <a:lstStyle/>
        <a:p>
          <a:endParaRPr lang="en-US"/>
        </a:p>
      </dgm:t>
    </dgm:pt>
    <dgm:pt modelId="{B4936F47-B6D9-435C-97F9-FB0BDE944115}" type="sibTrans" cxnId="{1A96CC80-425A-4207-B1BF-7DCE1A58D4D6}">
      <dgm:prSet/>
      <dgm:spPr/>
      <dgm:t>
        <a:bodyPr/>
        <a:lstStyle/>
        <a:p>
          <a:endParaRPr lang="en-US"/>
        </a:p>
      </dgm:t>
    </dgm:pt>
    <dgm:pt modelId="{B21D54C0-E5CF-4918-8856-070D5C6ED502}">
      <dgm:prSet/>
      <dgm:spPr/>
      <dgm:t>
        <a:bodyPr/>
        <a:lstStyle/>
        <a:p>
          <a:r>
            <a:rPr lang="en-US" b="0" i="0"/>
            <a:t>Rohan Kirti (PhD)</a:t>
          </a:r>
          <a:endParaRPr lang="en-US"/>
        </a:p>
      </dgm:t>
    </dgm:pt>
    <dgm:pt modelId="{78D8A217-75ED-41B1-BBD4-22269A7516E8}" type="parTrans" cxnId="{A52B3B9E-8496-4572-B48B-720D1CC219A5}">
      <dgm:prSet/>
      <dgm:spPr/>
      <dgm:t>
        <a:bodyPr/>
        <a:lstStyle/>
        <a:p>
          <a:endParaRPr lang="en-US"/>
        </a:p>
      </dgm:t>
    </dgm:pt>
    <dgm:pt modelId="{B48675F7-6D24-4E4E-BB60-EE3F2E136F8B}" type="sibTrans" cxnId="{A52B3B9E-8496-4572-B48B-720D1CC219A5}">
      <dgm:prSet/>
      <dgm:spPr/>
      <dgm:t>
        <a:bodyPr/>
        <a:lstStyle/>
        <a:p>
          <a:endParaRPr lang="en-US"/>
        </a:p>
      </dgm:t>
    </dgm:pt>
    <dgm:pt modelId="{4A841772-EECB-46B9-A84D-7FD819041A77}">
      <dgm:prSet/>
      <dgm:spPr/>
      <dgm:t>
        <a:bodyPr/>
        <a:lstStyle/>
        <a:p>
          <a:r>
            <a:rPr lang="en-US" b="0" i="0"/>
            <a:t>Ranjit Choudhary (PhD)</a:t>
          </a:r>
          <a:endParaRPr lang="en-US"/>
        </a:p>
      </dgm:t>
    </dgm:pt>
    <dgm:pt modelId="{220550E2-527B-4E5A-B510-306D3D2A2951}" type="parTrans" cxnId="{8604B4C1-1CC1-43BA-878E-073B81FE4F09}">
      <dgm:prSet/>
      <dgm:spPr/>
      <dgm:t>
        <a:bodyPr/>
        <a:lstStyle/>
        <a:p>
          <a:endParaRPr lang="en-US"/>
        </a:p>
      </dgm:t>
    </dgm:pt>
    <dgm:pt modelId="{61EBDFC2-A57E-442E-9B7A-9FF65623B042}" type="sibTrans" cxnId="{8604B4C1-1CC1-43BA-878E-073B81FE4F09}">
      <dgm:prSet/>
      <dgm:spPr/>
      <dgm:t>
        <a:bodyPr/>
        <a:lstStyle/>
        <a:p>
          <a:endParaRPr lang="en-US"/>
        </a:p>
      </dgm:t>
    </dgm:pt>
    <dgm:pt modelId="{59F9C784-463D-4D4B-94B1-D362B55E0A5B}">
      <dgm:prSet/>
      <dgm:spPr/>
      <dgm:t>
        <a:bodyPr/>
        <a:lstStyle/>
        <a:p>
          <a:r>
            <a:rPr lang="en-US" b="0" i="0"/>
            <a:t>Surabhi Mandal (M.Tech)</a:t>
          </a:r>
          <a:endParaRPr lang="en-US"/>
        </a:p>
      </dgm:t>
    </dgm:pt>
    <dgm:pt modelId="{522106DD-0297-4058-ABCF-59FF69495D4A}" type="parTrans" cxnId="{AF3D74AC-9CBD-430D-83F1-6412C3D61C09}">
      <dgm:prSet/>
      <dgm:spPr/>
      <dgm:t>
        <a:bodyPr/>
        <a:lstStyle/>
        <a:p>
          <a:endParaRPr lang="en-US"/>
        </a:p>
      </dgm:t>
    </dgm:pt>
    <dgm:pt modelId="{ABE0594C-35D1-46DC-BB48-4AC8609D7322}" type="sibTrans" cxnId="{AF3D74AC-9CBD-430D-83F1-6412C3D61C09}">
      <dgm:prSet/>
      <dgm:spPr/>
      <dgm:t>
        <a:bodyPr/>
        <a:lstStyle/>
        <a:p>
          <a:endParaRPr lang="en-US"/>
        </a:p>
      </dgm:t>
    </dgm:pt>
    <dgm:pt modelId="{80D73539-C8EA-4CA0-BDF0-1BC92C6A3C62}">
      <dgm:prSet/>
      <dgm:spPr/>
      <dgm:t>
        <a:bodyPr/>
        <a:lstStyle/>
        <a:p>
          <a:r>
            <a:rPr lang="en-US" b="0" i="0"/>
            <a:t>Manoranjan Kumar Singh (M.Tech)</a:t>
          </a:r>
          <a:endParaRPr lang="en-US"/>
        </a:p>
      </dgm:t>
    </dgm:pt>
    <dgm:pt modelId="{AF383B50-B8B5-4168-8D9B-49CF897BFF21}" type="parTrans" cxnId="{864CE849-6F81-4336-B9A6-B42EEFACADD1}">
      <dgm:prSet/>
      <dgm:spPr/>
      <dgm:t>
        <a:bodyPr/>
        <a:lstStyle/>
        <a:p>
          <a:endParaRPr lang="en-US"/>
        </a:p>
      </dgm:t>
    </dgm:pt>
    <dgm:pt modelId="{2F76B399-A654-4DB0-BD74-6DB0E568356B}" type="sibTrans" cxnId="{864CE849-6F81-4336-B9A6-B42EEFACADD1}">
      <dgm:prSet/>
      <dgm:spPr/>
      <dgm:t>
        <a:bodyPr/>
        <a:lstStyle/>
        <a:p>
          <a:endParaRPr lang="en-US"/>
        </a:p>
      </dgm:t>
    </dgm:pt>
    <dgm:pt modelId="{61BBE97E-F491-43DB-AA41-EDF37EB9172A}">
      <dgm:prSet/>
      <dgm:spPr/>
      <dgm:t>
        <a:bodyPr/>
        <a:lstStyle/>
        <a:p>
          <a:r>
            <a:rPr lang="en-US" b="0" i="0"/>
            <a:t>Priyambada (M.Tech)</a:t>
          </a:r>
          <a:endParaRPr lang="en-US"/>
        </a:p>
      </dgm:t>
    </dgm:pt>
    <dgm:pt modelId="{17BA5A35-8D8A-44DF-9681-694F9389A461}" type="parTrans" cxnId="{12BA3E91-F08E-4F43-A95F-0E2F23729AC0}">
      <dgm:prSet/>
      <dgm:spPr/>
      <dgm:t>
        <a:bodyPr/>
        <a:lstStyle/>
        <a:p>
          <a:endParaRPr lang="en-US"/>
        </a:p>
      </dgm:t>
    </dgm:pt>
    <dgm:pt modelId="{F8CAEA96-0CAE-4AC2-9DC8-5085C519E620}" type="sibTrans" cxnId="{12BA3E91-F08E-4F43-A95F-0E2F23729AC0}">
      <dgm:prSet/>
      <dgm:spPr/>
      <dgm:t>
        <a:bodyPr/>
        <a:lstStyle/>
        <a:p>
          <a:endParaRPr lang="en-US"/>
        </a:p>
      </dgm:t>
    </dgm:pt>
    <dgm:pt modelId="{0FB945B8-3006-41FF-B2C1-F87428BF0663}">
      <dgm:prSet/>
      <dgm:spPr/>
      <dgm:t>
        <a:bodyPr/>
        <a:lstStyle/>
        <a:p>
          <a:r>
            <a:rPr lang="en-US" b="0" i="0"/>
            <a:t>Harsh Raj (M.Tech)</a:t>
          </a:r>
          <a:endParaRPr lang="en-US"/>
        </a:p>
      </dgm:t>
    </dgm:pt>
    <dgm:pt modelId="{96F60C8E-E55A-4B03-B52A-7CF4FE946105}" type="parTrans" cxnId="{1138E466-1D73-4ADB-B098-3AF529459E4B}">
      <dgm:prSet/>
      <dgm:spPr/>
      <dgm:t>
        <a:bodyPr/>
        <a:lstStyle/>
        <a:p>
          <a:endParaRPr lang="en-US"/>
        </a:p>
      </dgm:t>
    </dgm:pt>
    <dgm:pt modelId="{09ADA0AA-A92C-4B7F-AE94-B0DDA5DDDF0C}" type="sibTrans" cxnId="{1138E466-1D73-4ADB-B098-3AF529459E4B}">
      <dgm:prSet/>
      <dgm:spPr/>
      <dgm:t>
        <a:bodyPr/>
        <a:lstStyle/>
        <a:p>
          <a:endParaRPr lang="en-US"/>
        </a:p>
      </dgm:t>
    </dgm:pt>
    <dgm:pt modelId="{2322CBAA-E4B1-4BE4-97F0-6BC210F58838}" type="pres">
      <dgm:prSet presAssocID="{625FBE16-D660-43A1-9D4A-F38F2A457ED9}" presName="diagram" presStyleCnt="0">
        <dgm:presLayoutVars>
          <dgm:dir/>
          <dgm:resizeHandles val="exact"/>
        </dgm:presLayoutVars>
      </dgm:prSet>
      <dgm:spPr/>
    </dgm:pt>
    <dgm:pt modelId="{22D73E99-06A2-4D32-9C5C-4677DA7AA3E5}" type="pres">
      <dgm:prSet presAssocID="{DADF91DF-781F-4E5C-A5CB-6EE500614B27}" presName="node" presStyleLbl="node1" presStyleIdx="0" presStyleCnt="7">
        <dgm:presLayoutVars>
          <dgm:bulletEnabled val="1"/>
        </dgm:presLayoutVars>
      </dgm:prSet>
      <dgm:spPr/>
    </dgm:pt>
    <dgm:pt modelId="{45A52B03-5E46-4CB0-BD6D-7C44731A4114}" type="pres">
      <dgm:prSet presAssocID="{B4936F47-B6D9-435C-97F9-FB0BDE944115}" presName="sibTrans" presStyleCnt="0"/>
      <dgm:spPr/>
    </dgm:pt>
    <dgm:pt modelId="{E1051693-F44E-494A-AD7D-433B24C5B8B5}" type="pres">
      <dgm:prSet presAssocID="{B21D54C0-E5CF-4918-8856-070D5C6ED502}" presName="node" presStyleLbl="node1" presStyleIdx="1" presStyleCnt="7">
        <dgm:presLayoutVars>
          <dgm:bulletEnabled val="1"/>
        </dgm:presLayoutVars>
      </dgm:prSet>
      <dgm:spPr/>
    </dgm:pt>
    <dgm:pt modelId="{4A3A3CD5-A5BD-41FA-AF4F-A04A878579E5}" type="pres">
      <dgm:prSet presAssocID="{B48675F7-6D24-4E4E-BB60-EE3F2E136F8B}" presName="sibTrans" presStyleCnt="0"/>
      <dgm:spPr/>
    </dgm:pt>
    <dgm:pt modelId="{B5A3AF30-480C-4DF9-B101-B32B8EDC8B9C}" type="pres">
      <dgm:prSet presAssocID="{4A841772-EECB-46B9-A84D-7FD819041A77}" presName="node" presStyleLbl="node1" presStyleIdx="2" presStyleCnt="7">
        <dgm:presLayoutVars>
          <dgm:bulletEnabled val="1"/>
        </dgm:presLayoutVars>
      </dgm:prSet>
      <dgm:spPr/>
    </dgm:pt>
    <dgm:pt modelId="{9C7C8D44-3EDC-4363-BED0-702477F5C61B}" type="pres">
      <dgm:prSet presAssocID="{61EBDFC2-A57E-442E-9B7A-9FF65623B042}" presName="sibTrans" presStyleCnt="0"/>
      <dgm:spPr/>
    </dgm:pt>
    <dgm:pt modelId="{11D48D22-68CB-4D0E-8758-5FEA51621EB9}" type="pres">
      <dgm:prSet presAssocID="{59F9C784-463D-4D4B-94B1-D362B55E0A5B}" presName="node" presStyleLbl="node1" presStyleIdx="3" presStyleCnt="7">
        <dgm:presLayoutVars>
          <dgm:bulletEnabled val="1"/>
        </dgm:presLayoutVars>
      </dgm:prSet>
      <dgm:spPr/>
    </dgm:pt>
    <dgm:pt modelId="{8D05380E-46F1-415D-925C-4F482E3DA925}" type="pres">
      <dgm:prSet presAssocID="{ABE0594C-35D1-46DC-BB48-4AC8609D7322}" presName="sibTrans" presStyleCnt="0"/>
      <dgm:spPr/>
    </dgm:pt>
    <dgm:pt modelId="{E3A5CD58-C2C9-4FD2-8042-F22B44FDD840}" type="pres">
      <dgm:prSet presAssocID="{80D73539-C8EA-4CA0-BDF0-1BC92C6A3C62}" presName="node" presStyleLbl="node1" presStyleIdx="4" presStyleCnt="7">
        <dgm:presLayoutVars>
          <dgm:bulletEnabled val="1"/>
        </dgm:presLayoutVars>
      </dgm:prSet>
      <dgm:spPr/>
    </dgm:pt>
    <dgm:pt modelId="{40290040-CF2C-4F72-9D8E-F176A3474CD9}" type="pres">
      <dgm:prSet presAssocID="{2F76B399-A654-4DB0-BD74-6DB0E568356B}" presName="sibTrans" presStyleCnt="0"/>
      <dgm:spPr/>
    </dgm:pt>
    <dgm:pt modelId="{4E7009AB-D6BC-4C04-A512-F4929E69F32C}" type="pres">
      <dgm:prSet presAssocID="{61BBE97E-F491-43DB-AA41-EDF37EB9172A}" presName="node" presStyleLbl="node1" presStyleIdx="5" presStyleCnt="7">
        <dgm:presLayoutVars>
          <dgm:bulletEnabled val="1"/>
        </dgm:presLayoutVars>
      </dgm:prSet>
      <dgm:spPr/>
    </dgm:pt>
    <dgm:pt modelId="{38922667-2347-44BE-B1FC-98D285490855}" type="pres">
      <dgm:prSet presAssocID="{F8CAEA96-0CAE-4AC2-9DC8-5085C519E620}" presName="sibTrans" presStyleCnt="0"/>
      <dgm:spPr/>
    </dgm:pt>
    <dgm:pt modelId="{FACCE12A-3BFA-46CA-B198-7B96D60D1DC3}" type="pres">
      <dgm:prSet presAssocID="{0FB945B8-3006-41FF-B2C1-F87428BF0663}" presName="node" presStyleLbl="node1" presStyleIdx="6" presStyleCnt="7">
        <dgm:presLayoutVars>
          <dgm:bulletEnabled val="1"/>
        </dgm:presLayoutVars>
      </dgm:prSet>
      <dgm:spPr/>
    </dgm:pt>
  </dgm:ptLst>
  <dgm:cxnLst>
    <dgm:cxn modelId="{CA423829-C8C6-43B8-9A8B-1F6BFDA21B13}" type="presOf" srcId="{B21D54C0-E5CF-4918-8856-070D5C6ED502}" destId="{E1051693-F44E-494A-AD7D-433B24C5B8B5}" srcOrd="0" destOrd="0" presId="urn:microsoft.com/office/officeart/2005/8/layout/default"/>
    <dgm:cxn modelId="{A2BFFA61-9C6E-405E-994C-D708A7EE076D}" type="presOf" srcId="{59F9C784-463D-4D4B-94B1-D362B55E0A5B}" destId="{11D48D22-68CB-4D0E-8758-5FEA51621EB9}" srcOrd="0" destOrd="0" presId="urn:microsoft.com/office/officeart/2005/8/layout/default"/>
    <dgm:cxn modelId="{B6CB0542-9782-4E2E-96AD-3980E8C8F355}" type="presOf" srcId="{61BBE97E-F491-43DB-AA41-EDF37EB9172A}" destId="{4E7009AB-D6BC-4C04-A512-F4929E69F32C}" srcOrd="0" destOrd="0" presId="urn:microsoft.com/office/officeart/2005/8/layout/default"/>
    <dgm:cxn modelId="{1138E466-1D73-4ADB-B098-3AF529459E4B}" srcId="{625FBE16-D660-43A1-9D4A-F38F2A457ED9}" destId="{0FB945B8-3006-41FF-B2C1-F87428BF0663}" srcOrd="6" destOrd="0" parTransId="{96F60C8E-E55A-4B03-B52A-7CF4FE946105}" sibTransId="{09ADA0AA-A92C-4B7F-AE94-B0DDA5DDDF0C}"/>
    <dgm:cxn modelId="{864CE849-6F81-4336-B9A6-B42EEFACADD1}" srcId="{625FBE16-D660-43A1-9D4A-F38F2A457ED9}" destId="{80D73539-C8EA-4CA0-BDF0-1BC92C6A3C62}" srcOrd="4" destOrd="0" parTransId="{AF383B50-B8B5-4168-8D9B-49CF897BFF21}" sibTransId="{2F76B399-A654-4DB0-BD74-6DB0E568356B}"/>
    <dgm:cxn modelId="{A6C2B877-E12D-4F07-B892-AC13F9DD9CE7}" type="presOf" srcId="{625FBE16-D660-43A1-9D4A-F38F2A457ED9}" destId="{2322CBAA-E4B1-4BE4-97F0-6BC210F58838}" srcOrd="0" destOrd="0" presId="urn:microsoft.com/office/officeart/2005/8/layout/default"/>
    <dgm:cxn modelId="{6E801178-EC6E-4C3D-B16C-525B8A4BA7F8}" type="presOf" srcId="{0FB945B8-3006-41FF-B2C1-F87428BF0663}" destId="{FACCE12A-3BFA-46CA-B198-7B96D60D1DC3}" srcOrd="0" destOrd="0" presId="urn:microsoft.com/office/officeart/2005/8/layout/default"/>
    <dgm:cxn modelId="{1A96CC80-425A-4207-B1BF-7DCE1A58D4D6}" srcId="{625FBE16-D660-43A1-9D4A-F38F2A457ED9}" destId="{DADF91DF-781F-4E5C-A5CB-6EE500614B27}" srcOrd="0" destOrd="0" parTransId="{93E93C63-B2EF-47CB-8639-5AF95D1F2595}" sibTransId="{B4936F47-B6D9-435C-97F9-FB0BDE944115}"/>
    <dgm:cxn modelId="{0D156882-F125-4B98-B5B3-31F244B1BF3B}" type="presOf" srcId="{4A841772-EECB-46B9-A84D-7FD819041A77}" destId="{B5A3AF30-480C-4DF9-B101-B32B8EDC8B9C}" srcOrd="0" destOrd="0" presId="urn:microsoft.com/office/officeart/2005/8/layout/default"/>
    <dgm:cxn modelId="{12BA3E91-F08E-4F43-A95F-0E2F23729AC0}" srcId="{625FBE16-D660-43A1-9D4A-F38F2A457ED9}" destId="{61BBE97E-F491-43DB-AA41-EDF37EB9172A}" srcOrd="5" destOrd="0" parTransId="{17BA5A35-8D8A-44DF-9681-694F9389A461}" sibTransId="{F8CAEA96-0CAE-4AC2-9DC8-5085C519E620}"/>
    <dgm:cxn modelId="{A52B3B9E-8496-4572-B48B-720D1CC219A5}" srcId="{625FBE16-D660-43A1-9D4A-F38F2A457ED9}" destId="{B21D54C0-E5CF-4918-8856-070D5C6ED502}" srcOrd="1" destOrd="0" parTransId="{78D8A217-75ED-41B1-BBD4-22269A7516E8}" sibTransId="{B48675F7-6D24-4E4E-BB60-EE3F2E136F8B}"/>
    <dgm:cxn modelId="{8D2AC69F-A394-474D-95EB-5416CF3CC5F2}" type="presOf" srcId="{80D73539-C8EA-4CA0-BDF0-1BC92C6A3C62}" destId="{E3A5CD58-C2C9-4FD2-8042-F22B44FDD840}" srcOrd="0" destOrd="0" presId="urn:microsoft.com/office/officeart/2005/8/layout/default"/>
    <dgm:cxn modelId="{AF3D74AC-9CBD-430D-83F1-6412C3D61C09}" srcId="{625FBE16-D660-43A1-9D4A-F38F2A457ED9}" destId="{59F9C784-463D-4D4B-94B1-D362B55E0A5B}" srcOrd="3" destOrd="0" parTransId="{522106DD-0297-4058-ABCF-59FF69495D4A}" sibTransId="{ABE0594C-35D1-46DC-BB48-4AC8609D7322}"/>
    <dgm:cxn modelId="{8604B4C1-1CC1-43BA-878E-073B81FE4F09}" srcId="{625FBE16-D660-43A1-9D4A-F38F2A457ED9}" destId="{4A841772-EECB-46B9-A84D-7FD819041A77}" srcOrd="2" destOrd="0" parTransId="{220550E2-527B-4E5A-B510-306D3D2A2951}" sibTransId="{61EBDFC2-A57E-442E-9B7A-9FF65623B042}"/>
    <dgm:cxn modelId="{7EB885C5-9832-484E-A451-56BB4C358EA1}" type="presOf" srcId="{DADF91DF-781F-4E5C-A5CB-6EE500614B27}" destId="{22D73E99-06A2-4D32-9C5C-4677DA7AA3E5}" srcOrd="0" destOrd="0" presId="urn:microsoft.com/office/officeart/2005/8/layout/default"/>
    <dgm:cxn modelId="{22BA5D6E-FD21-45C0-BE08-03A0B26B28B9}" type="presParOf" srcId="{2322CBAA-E4B1-4BE4-97F0-6BC210F58838}" destId="{22D73E99-06A2-4D32-9C5C-4677DA7AA3E5}" srcOrd="0" destOrd="0" presId="urn:microsoft.com/office/officeart/2005/8/layout/default"/>
    <dgm:cxn modelId="{ED86A0FA-EFEE-4CBD-AC53-C4B8137152AD}" type="presParOf" srcId="{2322CBAA-E4B1-4BE4-97F0-6BC210F58838}" destId="{45A52B03-5E46-4CB0-BD6D-7C44731A4114}" srcOrd="1" destOrd="0" presId="urn:microsoft.com/office/officeart/2005/8/layout/default"/>
    <dgm:cxn modelId="{6AC6C197-EB11-4D65-8AC5-11F7AB4055C8}" type="presParOf" srcId="{2322CBAA-E4B1-4BE4-97F0-6BC210F58838}" destId="{E1051693-F44E-494A-AD7D-433B24C5B8B5}" srcOrd="2" destOrd="0" presId="urn:microsoft.com/office/officeart/2005/8/layout/default"/>
    <dgm:cxn modelId="{1863AD67-3E84-4F51-A7DD-C727B0D58BC8}" type="presParOf" srcId="{2322CBAA-E4B1-4BE4-97F0-6BC210F58838}" destId="{4A3A3CD5-A5BD-41FA-AF4F-A04A878579E5}" srcOrd="3" destOrd="0" presId="urn:microsoft.com/office/officeart/2005/8/layout/default"/>
    <dgm:cxn modelId="{30B54D37-BC1D-4EBC-A4A8-15EB1CE4B2F2}" type="presParOf" srcId="{2322CBAA-E4B1-4BE4-97F0-6BC210F58838}" destId="{B5A3AF30-480C-4DF9-B101-B32B8EDC8B9C}" srcOrd="4" destOrd="0" presId="urn:microsoft.com/office/officeart/2005/8/layout/default"/>
    <dgm:cxn modelId="{7AD30BAB-99C6-4EE9-8248-A692E357A238}" type="presParOf" srcId="{2322CBAA-E4B1-4BE4-97F0-6BC210F58838}" destId="{9C7C8D44-3EDC-4363-BED0-702477F5C61B}" srcOrd="5" destOrd="0" presId="urn:microsoft.com/office/officeart/2005/8/layout/default"/>
    <dgm:cxn modelId="{BBA28AB8-18B2-47A4-A1C1-847D83E49731}" type="presParOf" srcId="{2322CBAA-E4B1-4BE4-97F0-6BC210F58838}" destId="{11D48D22-68CB-4D0E-8758-5FEA51621EB9}" srcOrd="6" destOrd="0" presId="urn:microsoft.com/office/officeart/2005/8/layout/default"/>
    <dgm:cxn modelId="{812F4D2B-5877-4A6B-82B9-7AB2A5EFBDA5}" type="presParOf" srcId="{2322CBAA-E4B1-4BE4-97F0-6BC210F58838}" destId="{8D05380E-46F1-415D-925C-4F482E3DA925}" srcOrd="7" destOrd="0" presId="urn:microsoft.com/office/officeart/2005/8/layout/default"/>
    <dgm:cxn modelId="{17766A88-A939-4866-B3CC-E06B6A36B26F}" type="presParOf" srcId="{2322CBAA-E4B1-4BE4-97F0-6BC210F58838}" destId="{E3A5CD58-C2C9-4FD2-8042-F22B44FDD840}" srcOrd="8" destOrd="0" presId="urn:microsoft.com/office/officeart/2005/8/layout/default"/>
    <dgm:cxn modelId="{BDAE126D-760F-4DB1-8A52-AAB32D644174}" type="presParOf" srcId="{2322CBAA-E4B1-4BE4-97F0-6BC210F58838}" destId="{40290040-CF2C-4F72-9D8E-F176A3474CD9}" srcOrd="9" destOrd="0" presId="urn:microsoft.com/office/officeart/2005/8/layout/default"/>
    <dgm:cxn modelId="{40A84661-AC18-4772-A7BB-50B723B369C8}" type="presParOf" srcId="{2322CBAA-E4B1-4BE4-97F0-6BC210F58838}" destId="{4E7009AB-D6BC-4C04-A512-F4929E69F32C}" srcOrd="10" destOrd="0" presId="urn:microsoft.com/office/officeart/2005/8/layout/default"/>
    <dgm:cxn modelId="{1DD55DA4-0BA0-4E78-BBCA-4DFAD2C8B3CE}" type="presParOf" srcId="{2322CBAA-E4B1-4BE4-97F0-6BC210F58838}" destId="{38922667-2347-44BE-B1FC-98D285490855}" srcOrd="11" destOrd="0" presId="urn:microsoft.com/office/officeart/2005/8/layout/default"/>
    <dgm:cxn modelId="{53ADDCEA-DA15-4FD6-B0DE-2A677EDD9DBB}" type="presParOf" srcId="{2322CBAA-E4B1-4BE4-97F0-6BC210F58838}" destId="{FACCE12A-3BFA-46CA-B198-7B96D60D1DC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BC4C0-5776-49E8-81B2-AC76F48062E1}">
      <dsp:nvSpPr>
        <dsp:cNvPr id="0" name=""/>
        <dsp:cNvSpPr/>
      </dsp:nvSpPr>
      <dsp:spPr>
        <a:xfrm>
          <a:off x="0" y="502"/>
          <a:ext cx="47262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4B5DCD-6770-4C6E-8653-C8FE99E29353}">
      <dsp:nvSpPr>
        <dsp:cNvPr id="0" name=""/>
        <dsp:cNvSpPr/>
      </dsp:nvSpPr>
      <dsp:spPr>
        <a:xfrm>
          <a:off x="209180" y="156091"/>
          <a:ext cx="380328" cy="380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05E93-9A38-420C-8238-A84049979251}">
      <dsp:nvSpPr>
        <dsp:cNvPr id="0" name=""/>
        <dsp:cNvSpPr/>
      </dsp:nvSpPr>
      <dsp:spPr>
        <a:xfrm>
          <a:off x="798689" y="502"/>
          <a:ext cx="39275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Subject Code: CS3103</a:t>
          </a:r>
          <a:endParaRPr lang="en-US" sz="1600" kern="1200"/>
        </a:p>
      </dsp:txBody>
      <dsp:txXfrm>
        <a:off x="798689" y="502"/>
        <a:ext cx="3927511" cy="691506"/>
      </dsp:txXfrm>
    </dsp:sp>
    <dsp:sp modelId="{4EE6A602-35F4-430E-8FEE-03D41D83ACFF}">
      <dsp:nvSpPr>
        <dsp:cNvPr id="0" name=""/>
        <dsp:cNvSpPr/>
      </dsp:nvSpPr>
      <dsp:spPr>
        <a:xfrm>
          <a:off x="0" y="864885"/>
          <a:ext cx="47262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F5566-5A72-453F-8970-60308B0F4E0E}">
      <dsp:nvSpPr>
        <dsp:cNvPr id="0" name=""/>
        <dsp:cNvSpPr/>
      </dsp:nvSpPr>
      <dsp:spPr>
        <a:xfrm>
          <a:off x="209180" y="1020474"/>
          <a:ext cx="380328" cy="3803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404323-9C82-470E-8883-4B8329E8D82F}">
      <dsp:nvSpPr>
        <dsp:cNvPr id="0" name=""/>
        <dsp:cNvSpPr/>
      </dsp:nvSpPr>
      <dsp:spPr>
        <a:xfrm>
          <a:off x="798689" y="864885"/>
          <a:ext cx="39275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Subject Name: Machine Learning</a:t>
          </a:r>
          <a:endParaRPr lang="en-US" sz="1600" kern="1200"/>
        </a:p>
      </dsp:txBody>
      <dsp:txXfrm>
        <a:off x="798689" y="864885"/>
        <a:ext cx="3927511" cy="691506"/>
      </dsp:txXfrm>
    </dsp:sp>
    <dsp:sp modelId="{9B4FC8B1-7746-4506-9525-5FCAB85FE497}">
      <dsp:nvSpPr>
        <dsp:cNvPr id="0" name=""/>
        <dsp:cNvSpPr/>
      </dsp:nvSpPr>
      <dsp:spPr>
        <a:xfrm>
          <a:off x="0" y="1729268"/>
          <a:ext cx="47262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086F5-01DB-4D74-993C-E31751017141}">
      <dsp:nvSpPr>
        <dsp:cNvPr id="0" name=""/>
        <dsp:cNvSpPr/>
      </dsp:nvSpPr>
      <dsp:spPr>
        <a:xfrm>
          <a:off x="209180" y="1884857"/>
          <a:ext cx="380328" cy="3803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85F5E-5C2E-40F2-90DA-2B1ADFDB0A7C}">
      <dsp:nvSpPr>
        <dsp:cNvPr id="0" name=""/>
        <dsp:cNvSpPr/>
      </dsp:nvSpPr>
      <dsp:spPr>
        <a:xfrm>
          <a:off x="798689" y="1729268"/>
          <a:ext cx="39275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Credits: 4.5 (3 hr theory + 3 hr lab per week)</a:t>
          </a:r>
          <a:endParaRPr lang="en-US" sz="1600" kern="1200"/>
        </a:p>
      </dsp:txBody>
      <dsp:txXfrm>
        <a:off x="798689" y="1729268"/>
        <a:ext cx="3927511" cy="691506"/>
      </dsp:txXfrm>
    </dsp:sp>
    <dsp:sp modelId="{DCE98B42-ACEF-4314-AFE6-E07EDAF58FC6}">
      <dsp:nvSpPr>
        <dsp:cNvPr id="0" name=""/>
        <dsp:cNvSpPr/>
      </dsp:nvSpPr>
      <dsp:spPr>
        <a:xfrm>
          <a:off x="0" y="2593651"/>
          <a:ext cx="47262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050345-23CE-4E9A-932A-AD90D18A32CE}">
      <dsp:nvSpPr>
        <dsp:cNvPr id="0" name=""/>
        <dsp:cNvSpPr/>
      </dsp:nvSpPr>
      <dsp:spPr>
        <a:xfrm>
          <a:off x="209180" y="2749240"/>
          <a:ext cx="380328" cy="3803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E18B9-661F-493E-8EAB-59A6DC9B17FC}">
      <dsp:nvSpPr>
        <dsp:cNvPr id="0" name=""/>
        <dsp:cNvSpPr/>
      </dsp:nvSpPr>
      <dsp:spPr>
        <a:xfrm>
          <a:off x="798689" y="2593651"/>
          <a:ext cx="39275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Program: B.Tech CS + AI&amp;DS</a:t>
          </a:r>
          <a:endParaRPr lang="en-US" sz="1600" kern="1200"/>
        </a:p>
      </dsp:txBody>
      <dsp:txXfrm>
        <a:off x="798689" y="2593651"/>
        <a:ext cx="3927511" cy="691506"/>
      </dsp:txXfrm>
    </dsp:sp>
    <dsp:sp modelId="{D98AFC1C-EB36-4CEC-9BC1-915887C28AD3}">
      <dsp:nvSpPr>
        <dsp:cNvPr id="0" name=""/>
        <dsp:cNvSpPr/>
      </dsp:nvSpPr>
      <dsp:spPr>
        <a:xfrm>
          <a:off x="0" y="3458034"/>
          <a:ext cx="47262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C19332-2D9A-4D2B-A335-6556AB246754}">
      <dsp:nvSpPr>
        <dsp:cNvPr id="0" name=""/>
        <dsp:cNvSpPr/>
      </dsp:nvSpPr>
      <dsp:spPr>
        <a:xfrm>
          <a:off x="209180" y="3613623"/>
          <a:ext cx="380328" cy="3803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85FB46-2ED6-4162-A9C5-6A5CCE1E88AF}">
      <dsp:nvSpPr>
        <dsp:cNvPr id="0" name=""/>
        <dsp:cNvSpPr/>
      </dsp:nvSpPr>
      <dsp:spPr>
        <a:xfrm>
          <a:off x="798689" y="3458034"/>
          <a:ext cx="39275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Batch: 2023–2027 | Year: Third | Semester: V</a:t>
          </a:r>
          <a:endParaRPr lang="en-US" sz="1600" kern="1200"/>
        </a:p>
      </dsp:txBody>
      <dsp:txXfrm>
        <a:off x="798689" y="3458034"/>
        <a:ext cx="3927511" cy="691506"/>
      </dsp:txXfrm>
    </dsp:sp>
    <dsp:sp modelId="{4963BC7A-8DC1-4A38-842C-548193301476}">
      <dsp:nvSpPr>
        <dsp:cNvPr id="0" name=""/>
        <dsp:cNvSpPr/>
      </dsp:nvSpPr>
      <dsp:spPr>
        <a:xfrm>
          <a:off x="0" y="4322417"/>
          <a:ext cx="47262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DE87C-B509-421B-B27B-13D3AD217C35}">
      <dsp:nvSpPr>
        <dsp:cNvPr id="0" name=""/>
        <dsp:cNvSpPr/>
      </dsp:nvSpPr>
      <dsp:spPr>
        <a:xfrm>
          <a:off x="209180" y="4478006"/>
          <a:ext cx="380328" cy="3803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3DE3B2-54CD-4D08-A839-B36232AEA996}">
      <dsp:nvSpPr>
        <dsp:cNvPr id="0" name=""/>
        <dsp:cNvSpPr/>
      </dsp:nvSpPr>
      <dsp:spPr>
        <a:xfrm>
          <a:off x="798689" y="4322417"/>
          <a:ext cx="39275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Faculty: Dr. Rishav Singh</a:t>
          </a:r>
          <a:endParaRPr lang="en-US" sz="1600" kern="1200"/>
        </a:p>
      </dsp:txBody>
      <dsp:txXfrm>
        <a:off x="798689" y="4322417"/>
        <a:ext cx="3927511" cy="691506"/>
      </dsp:txXfrm>
    </dsp:sp>
    <dsp:sp modelId="{A8835CDA-A860-4554-B975-22755F73B485}">
      <dsp:nvSpPr>
        <dsp:cNvPr id="0" name=""/>
        <dsp:cNvSpPr/>
      </dsp:nvSpPr>
      <dsp:spPr>
        <a:xfrm>
          <a:off x="0" y="5186800"/>
          <a:ext cx="47262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C4B10-E964-43BC-AE41-E137E40F0D4B}">
      <dsp:nvSpPr>
        <dsp:cNvPr id="0" name=""/>
        <dsp:cNvSpPr/>
      </dsp:nvSpPr>
      <dsp:spPr>
        <a:xfrm>
          <a:off x="209180" y="5342389"/>
          <a:ext cx="380328" cy="38032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EA3AB-B7DE-47CB-8D42-4A553DB77E66}">
      <dsp:nvSpPr>
        <dsp:cNvPr id="0" name=""/>
        <dsp:cNvSpPr/>
      </dsp:nvSpPr>
      <dsp:spPr>
        <a:xfrm>
          <a:off x="798689" y="5186800"/>
          <a:ext cx="39275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Contact: rishav.singh@iitp.ac.in</a:t>
          </a:r>
          <a:endParaRPr lang="en-US" sz="1600" kern="1200"/>
        </a:p>
      </dsp:txBody>
      <dsp:txXfrm>
        <a:off x="798689" y="5186800"/>
        <a:ext cx="3927511" cy="6915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73E99-06A2-4D32-9C5C-4677DA7AA3E5}">
      <dsp:nvSpPr>
        <dsp:cNvPr id="0" name=""/>
        <dsp:cNvSpPr/>
      </dsp:nvSpPr>
      <dsp:spPr>
        <a:xfrm>
          <a:off x="749153" y="3413"/>
          <a:ext cx="2092988" cy="12557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Gautam Kumar (PhD)</a:t>
          </a:r>
          <a:endParaRPr lang="en-US" sz="2500" kern="1200"/>
        </a:p>
      </dsp:txBody>
      <dsp:txXfrm>
        <a:off x="749153" y="3413"/>
        <a:ext cx="2092988" cy="1255793"/>
      </dsp:txXfrm>
    </dsp:sp>
    <dsp:sp modelId="{E1051693-F44E-494A-AD7D-433B24C5B8B5}">
      <dsp:nvSpPr>
        <dsp:cNvPr id="0" name=""/>
        <dsp:cNvSpPr/>
      </dsp:nvSpPr>
      <dsp:spPr>
        <a:xfrm>
          <a:off x="3051441" y="3413"/>
          <a:ext cx="2092988" cy="1255793"/>
        </a:xfrm>
        <a:prstGeom prst="rect">
          <a:avLst/>
        </a:prstGeom>
        <a:solidFill>
          <a:schemeClr val="accent2">
            <a:hueOff val="780253"/>
            <a:satOff val="-973"/>
            <a:lumOff val="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Rohan Kirti (PhD)</a:t>
          </a:r>
          <a:endParaRPr lang="en-US" sz="2500" kern="1200"/>
        </a:p>
      </dsp:txBody>
      <dsp:txXfrm>
        <a:off x="3051441" y="3413"/>
        <a:ext cx="2092988" cy="1255793"/>
      </dsp:txXfrm>
    </dsp:sp>
    <dsp:sp modelId="{B5A3AF30-480C-4DF9-B101-B32B8EDC8B9C}">
      <dsp:nvSpPr>
        <dsp:cNvPr id="0" name=""/>
        <dsp:cNvSpPr/>
      </dsp:nvSpPr>
      <dsp:spPr>
        <a:xfrm>
          <a:off x="5353728" y="3413"/>
          <a:ext cx="2092988" cy="1255793"/>
        </a:xfrm>
        <a:prstGeom prst="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Ranjit Choudhary (PhD)</a:t>
          </a:r>
          <a:endParaRPr lang="en-US" sz="2500" kern="1200"/>
        </a:p>
      </dsp:txBody>
      <dsp:txXfrm>
        <a:off x="5353728" y="3413"/>
        <a:ext cx="2092988" cy="1255793"/>
      </dsp:txXfrm>
    </dsp:sp>
    <dsp:sp modelId="{11D48D22-68CB-4D0E-8758-5FEA51621EB9}">
      <dsp:nvSpPr>
        <dsp:cNvPr id="0" name=""/>
        <dsp:cNvSpPr/>
      </dsp:nvSpPr>
      <dsp:spPr>
        <a:xfrm>
          <a:off x="749153" y="1468505"/>
          <a:ext cx="2092988" cy="1255793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Surabhi Mandal (M.Tech)</a:t>
          </a:r>
          <a:endParaRPr lang="en-US" sz="2500" kern="1200"/>
        </a:p>
      </dsp:txBody>
      <dsp:txXfrm>
        <a:off x="749153" y="1468505"/>
        <a:ext cx="2092988" cy="1255793"/>
      </dsp:txXfrm>
    </dsp:sp>
    <dsp:sp modelId="{E3A5CD58-C2C9-4FD2-8042-F22B44FDD840}">
      <dsp:nvSpPr>
        <dsp:cNvPr id="0" name=""/>
        <dsp:cNvSpPr/>
      </dsp:nvSpPr>
      <dsp:spPr>
        <a:xfrm>
          <a:off x="3051441" y="1468505"/>
          <a:ext cx="2092988" cy="1255793"/>
        </a:xfrm>
        <a:prstGeom prst="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Manoranjan Kumar Singh (M.Tech)</a:t>
          </a:r>
          <a:endParaRPr lang="en-US" sz="2500" kern="1200"/>
        </a:p>
      </dsp:txBody>
      <dsp:txXfrm>
        <a:off x="3051441" y="1468505"/>
        <a:ext cx="2092988" cy="1255793"/>
      </dsp:txXfrm>
    </dsp:sp>
    <dsp:sp modelId="{4E7009AB-D6BC-4C04-A512-F4929E69F32C}">
      <dsp:nvSpPr>
        <dsp:cNvPr id="0" name=""/>
        <dsp:cNvSpPr/>
      </dsp:nvSpPr>
      <dsp:spPr>
        <a:xfrm>
          <a:off x="5353728" y="1468505"/>
          <a:ext cx="2092988" cy="1255793"/>
        </a:xfrm>
        <a:prstGeom prst="rect">
          <a:avLst/>
        </a:prstGeom>
        <a:solidFill>
          <a:schemeClr val="accent2">
            <a:hueOff val="3901266"/>
            <a:satOff val="-4866"/>
            <a:lumOff val="11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Priyambada (M.Tech)</a:t>
          </a:r>
          <a:endParaRPr lang="en-US" sz="2500" kern="1200"/>
        </a:p>
      </dsp:txBody>
      <dsp:txXfrm>
        <a:off x="5353728" y="1468505"/>
        <a:ext cx="2092988" cy="1255793"/>
      </dsp:txXfrm>
    </dsp:sp>
    <dsp:sp modelId="{FACCE12A-3BFA-46CA-B198-7B96D60D1DC3}">
      <dsp:nvSpPr>
        <dsp:cNvPr id="0" name=""/>
        <dsp:cNvSpPr/>
      </dsp:nvSpPr>
      <dsp:spPr>
        <a:xfrm>
          <a:off x="3051441" y="2933597"/>
          <a:ext cx="2092988" cy="1255793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Harsh Raj (M.Tech)</a:t>
          </a:r>
          <a:endParaRPr lang="en-US" sz="2500" kern="1200"/>
        </a:p>
      </dsp:txBody>
      <dsp:txXfrm>
        <a:off x="3051441" y="2933597"/>
        <a:ext cx="2092988" cy="12557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B8860-CAE8-4C73-97B6-B0E1D32B8A3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21607-F194-4A72-812A-EF2B5439A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85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6ce95f8c25_0_3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g26ce95f8c2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9158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6ce95f8c25_0_3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26ce95f8c2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8983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6ce95f8c25_0_3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26ce95f8c2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263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02054" y="90170"/>
            <a:ext cx="5739891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45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BF3C8B-B295-DD77-C574-21A5472367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77940"/>
            <a:ext cx="2103120" cy="276999"/>
          </a:xfrm>
        </p:spPr>
        <p:txBody>
          <a:bodyPr/>
          <a:lstStyle/>
          <a:p>
            <a:fld id="{EEF06574-2E39-4131-BB4C-BE6CE423480E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EEA60B-AF16-03D7-501D-DE99F6E86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8960" y="6377940"/>
            <a:ext cx="2926080" cy="276999"/>
          </a:xfr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13F2C-3FEB-0F80-2159-2959B67A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0415" y="6429364"/>
            <a:ext cx="244475" cy="184666"/>
          </a:xfrm>
        </p:spPr>
        <p:txBody>
          <a:bodyPr/>
          <a:lstStyle/>
          <a:p>
            <a:fld id="{95C92FE8-4B84-42BD-9979-85DEF2E21F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119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>
            <a:spLocks noGrp="1"/>
          </p:cNvSpPr>
          <p:nvPr>
            <p:ph type="title"/>
          </p:nvPr>
        </p:nvSpPr>
        <p:spPr>
          <a:xfrm>
            <a:off x="2236947" y="2699081"/>
            <a:ext cx="467010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0"/>
          <p:cNvSpPr txBox="1">
            <a:spLocks noGrp="1"/>
          </p:cNvSpPr>
          <p:nvPr>
            <p:ph type="body" idx="1"/>
          </p:nvPr>
        </p:nvSpPr>
        <p:spPr>
          <a:xfrm>
            <a:off x="687704" y="1621564"/>
            <a:ext cx="776859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42900" lvl="0" indent="-17145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685800" lvl="1" indent="-17145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028700" lvl="2" indent="-17145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371600" lvl="3" indent="-17145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714500" lvl="4" indent="-17145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057400" lvl="5" indent="-17145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2400300" lvl="6" indent="-17145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743200" lvl="7" indent="-17145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3086100" lvl="8" indent="-17145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0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0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0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3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3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3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3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3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3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3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3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3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fld id="{00000000-1234-1234-1234-1234123412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2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1"/>
          <p:cNvSpPr txBox="1">
            <a:spLocks noGrp="1"/>
          </p:cNvSpPr>
          <p:nvPr>
            <p:ph type="ctrTitle"/>
          </p:nvPr>
        </p:nvSpPr>
        <p:spPr>
          <a:xfrm>
            <a:off x="685800" y="2125980"/>
            <a:ext cx="77724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1"/>
          <p:cNvSpPr txBox="1">
            <a:spLocks noGrp="1"/>
          </p:cNvSpPr>
          <p:nvPr>
            <p:ph type="subTitle" idx="1"/>
          </p:nvPr>
        </p:nvSpPr>
        <p:spPr>
          <a:xfrm>
            <a:off x="1371600" y="3840480"/>
            <a:ext cx="64008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1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1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1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3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3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3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3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3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3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3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3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3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fld id="{00000000-1234-1234-1234-1234123412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52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0040" y="90170"/>
            <a:ext cx="8503919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125220"/>
            <a:ext cx="7994650" cy="4630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0415" y="6429364"/>
            <a:ext cx="244475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jp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jpg"/><Relationship Id="rId5" Type="http://schemas.openxmlformats.org/officeDocument/2006/relationships/image" Target="../media/image60.pn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jp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11" Type="http://schemas.openxmlformats.org/officeDocument/2006/relationships/image" Target="../media/image74.png"/><Relationship Id="rId5" Type="http://schemas.openxmlformats.org/officeDocument/2006/relationships/image" Target="../media/image68.jp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image" Target="../media/image76.png"/><Relationship Id="rId7" Type="http://schemas.openxmlformats.org/officeDocument/2006/relationships/image" Target="../media/image79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jpg"/><Relationship Id="rId5" Type="http://schemas.openxmlformats.org/officeDocument/2006/relationships/image" Target="../media/image78.png"/><Relationship Id="rId10" Type="http://schemas.openxmlformats.org/officeDocument/2006/relationships/image" Target="../media/image65.png"/><Relationship Id="rId4" Type="http://schemas.openxmlformats.org/officeDocument/2006/relationships/image" Target="../media/image77.png"/><Relationship Id="rId9" Type="http://schemas.openxmlformats.org/officeDocument/2006/relationships/image" Target="../media/image8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3" Type="http://schemas.openxmlformats.org/officeDocument/2006/relationships/image" Target="../media/image89.jpg"/><Relationship Id="rId7" Type="http://schemas.openxmlformats.org/officeDocument/2006/relationships/image" Target="../media/image93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25.png"/><Relationship Id="rId18" Type="http://schemas.openxmlformats.org/officeDocument/2006/relationships/image" Target="../media/image12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24.png"/><Relationship Id="rId17" Type="http://schemas.openxmlformats.org/officeDocument/2006/relationships/image" Target="../media/image122.png"/><Relationship Id="rId2" Type="http://schemas.openxmlformats.org/officeDocument/2006/relationships/image" Target="../media/image107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19" Type="http://schemas.openxmlformats.org/officeDocument/2006/relationships/image" Target="../media/image129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2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15.png"/><Relationship Id="rId18" Type="http://schemas.openxmlformats.org/officeDocument/2006/relationships/image" Target="../media/image139.png"/><Relationship Id="rId3" Type="http://schemas.openxmlformats.org/officeDocument/2006/relationships/image" Target="../media/image108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22.png"/><Relationship Id="rId2" Type="http://schemas.openxmlformats.org/officeDocument/2006/relationships/image" Target="../media/image130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35.png"/><Relationship Id="rId5" Type="http://schemas.openxmlformats.org/officeDocument/2006/relationships/image" Target="../media/image118.png"/><Relationship Id="rId15" Type="http://schemas.openxmlformats.org/officeDocument/2006/relationships/image" Target="../media/image120.png"/><Relationship Id="rId10" Type="http://schemas.openxmlformats.org/officeDocument/2006/relationships/image" Target="../media/image134.png"/><Relationship Id="rId4" Type="http://schemas.openxmlformats.org/officeDocument/2006/relationships/image" Target="../media/image111.png"/><Relationship Id="rId9" Type="http://schemas.openxmlformats.org/officeDocument/2006/relationships/image" Target="../media/image133.png"/><Relationship Id="rId14" Type="http://schemas.openxmlformats.org/officeDocument/2006/relationships/image" Target="../media/image13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32.png"/><Relationship Id="rId18" Type="http://schemas.openxmlformats.org/officeDocument/2006/relationships/image" Target="../media/image154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08.png"/><Relationship Id="rId17" Type="http://schemas.openxmlformats.org/officeDocument/2006/relationships/image" Target="../media/image153.png"/><Relationship Id="rId2" Type="http://schemas.openxmlformats.org/officeDocument/2006/relationships/image" Target="../media/image140.png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1.png"/><Relationship Id="rId10" Type="http://schemas.openxmlformats.org/officeDocument/2006/relationships/image" Target="../media/image148.png"/><Relationship Id="rId19" Type="http://schemas.openxmlformats.org/officeDocument/2006/relationships/image" Target="../media/image155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3" Type="http://schemas.openxmlformats.org/officeDocument/2006/relationships/image" Target="../media/image160.jp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4" Type="http://schemas.openxmlformats.org/officeDocument/2006/relationships/image" Target="../media/image161.jp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sm.ac.jp/~shiro/research/blindsep.html" TargetMode="External"/><Relationship Id="rId4" Type="http://schemas.openxmlformats.org/officeDocument/2006/relationships/image" Target="../media/image1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sm.ac.jp/~shiro/research/blindsep.html" TargetMode="External"/><Relationship Id="rId4" Type="http://schemas.openxmlformats.org/officeDocument/2006/relationships/image" Target="../media/image17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introduction-to-recurrent-neural-network/" TargetMode="External"/><Relationship Id="rId13" Type="http://schemas.openxmlformats.org/officeDocument/2006/relationships/hyperlink" Target="https://towardsdatascience.com/auto-encoder-what-is-it-and-what-is-it-used-for-part-1-3e5c6f017726" TargetMode="External"/><Relationship Id="rId3" Type="http://schemas.openxmlformats.org/officeDocument/2006/relationships/image" Target="../media/image180.png"/><Relationship Id="rId7" Type="http://schemas.openxmlformats.org/officeDocument/2006/relationships/image" Target="../media/image182.jpg"/><Relationship Id="rId12" Type="http://schemas.openxmlformats.org/officeDocument/2006/relationships/hyperlink" Target="https://en.wikipedia.org/wiki/Autoencoder" TargetMode="External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alyticsvidhya.com/blog/2020/10/what-is-the-convolutional-neural-network-architecture/" TargetMode="External"/><Relationship Id="rId11" Type="http://schemas.openxmlformats.org/officeDocument/2006/relationships/image" Target="../media/image184.jpg"/><Relationship Id="rId5" Type="http://schemas.openxmlformats.org/officeDocument/2006/relationships/hyperlink" Target="https://deepai.org/machine-learning-glossary-and-terms/convolutional-neural-network" TargetMode="External"/><Relationship Id="rId10" Type="http://schemas.openxmlformats.org/officeDocument/2006/relationships/image" Target="../media/image183.jpg"/><Relationship Id="rId4" Type="http://schemas.openxmlformats.org/officeDocument/2006/relationships/image" Target="../media/image181.png"/><Relationship Id="rId9" Type="http://schemas.openxmlformats.org/officeDocument/2006/relationships/hyperlink" Target="https://analyticsindiamag.com/overview-of-recurrent-neural-networks-and-their-applications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4cgWya-wjgY" TargetMode="External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VCdxqn0fcnE" TargetMode="External"/><Relationship Id="rId4" Type="http://schemas.openxmlformats.org/officeDocument/2006/relationships/hyperlink" Target="http://heli.stanford.edu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transformation" TargetMode="External"/><Relationship Id="rId2" Type="http://schemas.openxmlformats.org/officeDocument/2006/relationships/hyperlink" Target="https://en.wikipedia.org/wiki/Data_cleans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aylorfrancis.com/search?contributorName=Meta%20S.%20Brown&amp;contributorRole=author&amp;redirectFromPDP=true&amp;context=ubx" TargetMode="External"/><Relationship Id="rId5" Type="http://schemas.openxmlformats.org/officeDocument/2006/relationships/hyperlink" Target="https://en.wikipedia.org/wiki/Data" TargetMode="External"/><Relationship Id="rId4" Type="http://schemas.openxmlformats.org/officeDocument/2006/relationships/hyperlink" Target="https://en.wikipedia.org/wiki/Data_modeling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4267832"/>
            <a:ext cx="3604497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3500" dirty="0">
                <a:solidFill>
                  <a:schemeClr val="tx2"/>
                </a:solidFill>
              </a:rPr>
              <a:t>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04" y="3428999"/>
            <a:ext cx="3739896" cy="838831"/>
          </a:xfrm>
        </p:spPr>
        <p:txBody>
          <a:bodyPr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700" dirty="0">
                <a:solidFill>
                  <a:schemeClr val="tx2"/>
                </a:solidFill>
              </a:rPr>
              <a:t>CS3103 | </a:t>
            </a:r>
            <a:r>
              <a:rPr lang="en-US" sz="1700" dirty="0" err="1">
                <a:solidFill>
                  <a:schemeClr val="tx2"/>
                </a:solidFill>
              </a:rPr>
              <a:t>B.Tech</a:t>
            </a:r>
            <a:r>
              <a:rPr lang="en-US" sz="1700" dirty="0">
                <a:solidFill>
                  <a:schemeClr val="tx2"/>
                </a:solidFill>
              </a:rPr>
              <a:t> CS + AI&amp;DS | Semester V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75767" y="52996"/>
            <a:ext cx="4570022" cy="6805005"/>
            <a:chOff x="6101023" y="52996"/>
            <a:chExt cx="6093363" cy="680500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1E162448-947F-7BC9-55F6-CF82C0794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6992" y="2216469"/>
            <a:ext cx="3106320" cy="310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F678-D572-E11A-3CB8-20877C3C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3776AD2-77F2-1BDA-CB6A-D276A1A8DA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5941" y="1178275"/>
            <a:ext cx="837946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 is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subset of Artificial Intelligence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enables systems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 from data and improve performance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tasks without being explicitly programmed.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Types of Learning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ML is categorized into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Supervised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Unsupervised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Reinforcement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,depending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the nature of the data and feedback.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Training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ML involves building models that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patterns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historical data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make predictions or classifications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new, unseen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is widely used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spam detection, recommendation systems,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stock market prediction, image classification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language translation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3734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B358C-9062-0F74-8AEB-E02E5990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C766B87-5DD3-F473-AD17-7738F8FD1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5108" y="1039776"/>
            <a:ext cx="8065028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is a subset of Machine Learning that uses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networks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multiple layers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model complex patterns in data.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Structure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deep learning model is composed of 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layer, multiple hidden layers,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an output layer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enabling it to learn hierarchical representations.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Mechanism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models learn by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adjusting weights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through a process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called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guided by a loss function and an optimization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algorithm like gradient descent.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Dependency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requires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large amounts of labeled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computational resources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effectively train deep architectures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achieve high accuracy.</a:t>
            </a:r>
          </a:p>
        </p:txBody>
      </p:sp>
    </p:spTree>
    <p:extLst>
      <p:ext uri="{BB962C8B-B14F-4D97-AF65-F5344CB8AC3E}">
        <p14:creationId xmlns:p14="http://schemas.microsoft.com/office/powerpoint/2010/main" val="795265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D09F-8766-3F96-1087-A3EBF200A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90170"/>
            <a:ext cx="8503919" cy="135421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68BC1EC-5082-5C75-B307-27AC605669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5941" y="1039776"/>
            <a:ext cx="8455660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Analytics is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systematic process of examining and interpreting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extract meaningful insights, patterns, and trends for informed decision-making.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Purpose-Oriented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primary goal of data analytics is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raw data into actionable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knowledge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can guide business or research strategies.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Multi-Step Process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involves a sequence of steps including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collection, cleaning, analysis,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modeling, and interpretation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often supported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 statistical and computational tools.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 Generation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Analytics enables organizations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understand past behavior (descriptive), determine causes (diagnostic), predict future outcomes (predictive), and suggest actions (prescriptive)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7141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259AD9-2286-7C1A-5251-D7F5BD963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364177"/>
              </p:ext>
            </p:extLst>
          </p:nvPr>
        </p:nvGraphicFramePr>
        <p:xfrm>
          <a:off x="482600" y="957110"/>
          <a:ext cx="8178801" cy="5741550"/>
        </p:xfrm>
        <a:graphic>
          <a:graphicData uri="http://schemas.openxmlformats.org/drawingml/2006/table">
            <a:tbl>
              <a:tblPr>
                <a:solidFill>
                  <a:srgbClr val="F2F2F2">
                    <a:alpha val="45098"/>
                  </a:srgbClr>
                </a:solidFill>
              </a:tblPr>
              <a:tblGrid>
                <a:gridCol w="916152">
                  <a:extLst>
                    <a:ext uri="{9D8B030D-6E8A-4147-A177-3AD203B41FA5}">
                      <a16:colId xmlns:a16="http://schemas.microsoft.com/office/drawing/2014/main" val="3686035764"/>
                    </a:ext>
                  </a:extLst>
                </a:gridCol>
                <a:gridCol w="1388164">
                  <a:extLst>
                    <a:ext uri="{9D8B030D-6E8A-4147-A177-3AD203B41FA5}">
                      <a16:colId xmlns:a16="http://schemas.microsoft.com/office/drawing/2014/main" val="2239552562"/>
                    </a:ext>
                  </a:extLst>
                </a:gridCol>
                <a:gridCol w="1361346">
                  <a:extLst>
                    <a:ext uri="{9D8B030D-6E8A-4147-A177-3AD203B41FA5}">
                      <a16:colId xmlns:a16="http://schemas.microsoft.com/office/drawing/2014/main" val="847431478"/>
                    </a:ext>
                  </a:extLst>
                </a:gridCol>
                <a:gridCol w="1448507">
                  <a:extLst>
                    <a:ext uri="{9D8B030D-6E8A-4147-A177-3AD203B41FA5}">
                      <a16:colId xmlns:a16="http://schemas.microsoft.com/office/drawing/2014/main" val="2015231264"/>
                    </a:ext>
                  </a:extLst>
                </a:gridCol>
                <a:gridCol w="1691218">
                  <a:extLst>
                    <a:ext uri="{9D8B030D-6E8A-4147-A177-3AD203B41FA5}">
                      <a16:colId xmlns:a16="http://schemas.microsoft.com/office/drawing/2014/main" val="2193757655"/>
                    </a:ext>
                  </a:extLst>
                </a:gridCol>
                <a:gridCol w="1373414">
                  <a:extLst>
                    <a:ext uri="{9D8B030D-6E8A-4147-A177-3AD203B41FA5}">
                      <a16:colId xmlns:a16="http://schemas.microsoft.com/office/drawing/2014/main" val="77001002"/>
                    </a:ext>
                  </a:extLst>
                </a:gridCol>
              </a:tblGrid>
              <a:tr h="429161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Aspect</a:t>
                      </a:r>
                      <a:endParaRPr lang="en-US" sz="12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Artificial Intelligence (AI)</a:t>
                      </a:r>
                      <a:endParaRPr lang="en-US" sz="12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Science (DS)</a:t>
                      </a:r>
                      <a:endParaRPr lang="en-US" sz="12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(ML)</a:t>
                      </a:r>
                      <a:endParaRPr lang="en-US" sz="12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(DL)</a:t>
                      </a:r>
                      <a:endParaRPr lang="en-US" sz="12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Analytics (DA)</a:t>
                      </a:r>
                      <a:endParaRPr lang="en-US" sz="12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318141"/>
                  </a:ext>
                </a:extLst>
              </a:tr>
              <a:tr h="583638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Definition</a:t>
                      </a:r>
                      <a:endParaRPr lang="en-US" sz="12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of human intelligence in machines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Extracting knowledge and insights from data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Subset of AI: systems learn from data without explicit coding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Subset of ML using deep neural networks for feature learning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Analysis of data to discover trends and support decisions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820743"/>
                  </a:ext>
                </a:extLst>
              </a:tr>
              <a:tr h="583638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Scope</a:t>
                      </a:r>
                      <a:endParaRPr lang="en-US" sz="12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Broadest – includes ML, DL, NLP, robotics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Broad – includes ML, DA, visualization, statistics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Narrower – a part of AI focused on learning from data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Narrow – focused on layered neural networks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Focused – mostly on descriptive and diagnostic insights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4190"/>
                  </a:ext>
                </a:extLst>
              </a:tr>
              <a:tr h="583638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Goal</a:t>
                      </a:r>
                      <a:endParaRPr lang="en-US" sz="12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 intelligent systems that mimic human thinking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Generate actionable insights and predictive models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 outcomes based on data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Automatically learn features and representations from data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Understand and summarize past data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195533"/>
                  </a:ext>
                </a:extLst>
              </a:tr>
              <a:tr h="583638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Techniques Used</a:t>
                      </a:r>
                      <a:endParaRPr lang="en-US" sz="12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Planning, reasoning, ML, NLP, robotics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ML, statistics, big data, visualization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Regression, classification, clustering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CNN, RNN, GAN, Transformer, autoencoders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Descriptive &amp; predictive stats, dashboards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5663"/>
                  </a:ext>
                </a:extLst>
              </a:tr>
              <a:tr h="583638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Intelligent agents or systems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Predictive models, insights, visualizations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Trained models that make decisions or predictions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High-performing models on complex tasks (vision, NLP, etc.)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Charts, reports, KPIs, trends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059613"/>
                  </a:ext>
                </a:extLst>
              </a:tr>
              <a:tr h="583638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Dependency</a:t>
                      </a:r>
                      <a:endParaRPr lang="en-US" sz="12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Moderate to High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 – data is the core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– needs large datasets for good accuracy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 – requires massive labeled datasets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Moderate – typically structured data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916185"/>
                  </a:ext>
                </a:extLst>
              </a:tr>
              <a:tr h="429161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 Tools</a:t>
                      </a:r>
                      <a:endParaRPr lang="en-US" sz="12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OpenAI, IBM Watson, ROS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Python, R, Jupyter, Hadoop, Tableau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Scikit-learn, PyTorch, XGBoost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TensorFlow, Keras, PyTorch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Excel, Power BI, SQL, Tableau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975739"/>
                  </a:ext>
                </a:extLst>
              </a:tr>
              <a:tr h="583638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Applications</a:t>
                      </a:r>
                      <a:endParaRPr lang="en-US" sz="12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Chatbots, robotics, self-driving cars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Fraud detection, marketing, finance, healthcare analytics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Spam filtering, recommendation engines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recognition, speech synthesis, NLP models like GPT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Sales forecasting, business intelligence, trend analysis</a:t>
                      </a:r>
                    </a:p>
                  </a:txBody>
                  <a:tcPr marL="24145" marR="24145" marT="77238" marB="120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360778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391ECA7-654C-8896-209B-36F42BD4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90170"/>
            <a:ext cx="8503919" cy="1169551"/>
          </a:xfrm>
        </p:spPr>
        <p:txBody>
          <a:bodyPr/>
          <a:lstStyle/>
          <a:p>
            <a:r>
              <a:rPr lang="en-US" sz="3200" dirty="0"/>
              <a:t>AI vs DS vs ML vs DL vs DA – Comparison Table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70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 txBox="1">
            <a:spLocks noGrp="1"/>
          </p:cNvSpPr>
          <p:nvPr>
            <p:ph type="title"/>
          </p:nvPr>
        </p:nvSpPr>
        <p:spPr>
          <a:xfrm>
            <a:off x="2236947" y="2881561"/>
            <a:ext cx="467010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rtl="0"/>
            <a:endParaRPr/>
          </a:p>
        </p:txBody>
      </p:sp>
      <p:sp>
        <p:nvSpPr>
          <p:cNvPr id="57" name="Google Shape;57;p2"/>
          <p:cNvSpPr txBox="1">
            <a:spLocks noGrp="1"/>
          </p:cNvSpPr>
          <p:nvPr>
            <p:ph type="body" idx="1"/>
          </p:nvPr>
        </p:nvSpPr>
        <p:spPr>
          <a:xfrm>
            <a:off x="687704" y="2073424"/>
            <a:ext cx="776859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 rtl="0"/>
            <a:endParaRPr/>
          </a:p>
        </p:txBody>
      </p:sp>
      <p:pic>
        <p:nvPicPr>
          <p:cNvPr id="58" name="Google Shape;5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82788"/>
            <a:ext cx="8749993" cy="4243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ce95f8c25_0_33"/>
          <p:cNvSpPr txBox="1">
            <a:spLocks noGrp="1"/>
          </p:cNvSpPr>
          <p:nvPr>
            <p:ph type="ctrTitle"/>
          </p:nvPr>
        </p:nvSpPr>
        <p:spPr>
          <a:xfrm>
            <a:off x="685800" y="2451735"/>
            <a:ext cx="77724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rtl="0"/>
            <a:endParaRPr/>
          </a:p>
        </p:txBody>
      </p:sp>
      <p:sp>
        <p:nvSpPr>
          <p:cNvPr id="64" name="Google Shape;64;g26ce95f8c25_0_33"/>
          <p:cNvSpPr txBox="1">
            <a:spLocks noGrp="1"/>
          </p:cNvSpPr>
          <p:nvPr>
            <p:ph type="subTitle" idx="1"/>
          </p:nvPr>
        </p:nvSpPr>
        <p:spPr>
          <a:xfrm>
            <a:off x="1371600" y="3737611"/>
            <a:ext cx="64008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rtl="0"/>
            <a:endParaRPr/>
          </a:p>
        </p:txBody>
      </p:sp>
      <p:pic>
        <p:nvPicPr>
          <p:cNvPr id="65" name="Google Shape;65;g26ce95f8c25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1" y="1004589"/>
            <a:ext cx="8458199" cy="4986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5545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ce95f8c25_0_39"/>
          <p:cNvSpPr txBox="1">
            <a:spLocks noGrp="1"/>
          </p:cNvSpPr>
          <p:nvPr>
            <p:ph type="ctrTitle"/>
          </p:nvPr>
        </p:nvSpPr>
        <p:spPr>
          <a:xfrm>
            <a:off x="685800" y="2451735"/>
            <a:ext cx="77724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rtl="0"/>
            <a:endParaRPr/>
          </a:p>
        </p:txBody>
      </p:sp>
      <p:sp>
        <p:nvSpPr>
          <p:cNvPr id="71" name="Google Shape;71;g26ce95f8c25_0_39"/>
          <p:cNvSpPr txBox="1">
            <a:spLocks noGrp="1"/>
          </p:cNvSpPr>
          <p:nvPr>
            <p:ph type="subTitle" idx="1"/>
          </p:nvPr>
        </p:nvSpPr>
        <p:spPr>
          <a:xfrm>
            <a:off x="1371600" y="3737611"/>
            <a:ext cx="64008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rtl="0"/>
            <a:endParaRPr/>
          </a:p>
        </p:txBody>
      </p:sp>
      <p:pic>
        <p:nvPicPr>
          <p:cNvPr id="72" name="Google Shape;72;g26ce95f8c25_0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747" y="950119"/>
            <a:ext cx="8622506" cy="4957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2994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an infographic explaining what happens every minute on the internet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380" y="943807"/>
            <a:ext cx="4813916" cy="481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065811" y="5757723"/>
            <a:ext cx="5078189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788" i="1" dirty="0"/>
              <a:t>Link: https://www.weforum.org/agenda/2021/08/one-minute-internet-web-social-media-technology-online/</a:t>
            </a:r>
          </a:p>
        </p:txBody>
      </p:sp>
      <p:sp>
        <p:nvSpPr>
          <p:cNvPr id="3" name="Rectangle 2"/>
          <p:cNvSpPr/>
          <p:nvPr/>
        </p:nvSpPr>
        <p:spPr>
          <a:xfrm>
            <a:off x="616648" y="2967335"/>
            <a:ext cx="31500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What Happens in 60 seconds over internet in 2023?</a:t>
            </a:r>
          </a:p>
        </p:txBody>
      </p:sp>
    </p:spTree>
    <p:extLst>
      <p:ext uri="{BB962C8B-B14F-4D97-AF65-F5344CB8AC3E}">
        <p14:creationId xmlns:p14="http://schemas.microsoft.com/office/powerpoint/2010/main" val="1533446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094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/>
                <a:cs typeface="Calibri"/>
              </a:rPr>
              <a:t>Machine</a:t>
            </a:r>
            <a:r>
              <a:rPr spc="-8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8" y="1137920"/>
            <a:ext cx="8139430" cy="549275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80975" marR="5080" indent="-168275">
              <a:lnSpc>
                <a:spcPts val="3300"/>
              </a:lnSpc>
              <a:spcBef>
                <a:spcPts val="459"/>
              </a:spcBef>
            </a:pPr>
            <a:r>
              <a:rPr sz="3000" dirty="0">
                <a:latin typeface="Calibri"/>
                <a:cs typeface="Calibri"/>
              </a:rPr>
              <a:t>“Learning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is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any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process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by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which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system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improves </a:t>
            </a:r>
            <a:r>
              <a:rPr sz="3000" dirty="0">
                <a:latin typeface="Calibri"/>
                <a:cs typeface="Calibri"/>
              </a:rPr>
              <a:t>performance</a:t>
            </a:r>
            <a:r>
              <a:rPr sz="3000" spc="-1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from</a:t>
            </a:r>
            <a:r>
              <a:rPr sz="3000" spc="-13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experience.”</a:t>
            </a:r>
            <a:endParaRPr sz="3000" dirty="0">
              <a:latin typeface="Calibri"/>
              <a:cs typeface="Calibri"/>
            </a:endParaRPr>
          </a:p>
          <a:p>
            <a:pPr marL="2755265">
              <a:lnSpc>
                <a:spcPct val="100000"/>
              </a:lnSpc>
              <a:spcBef>
                <a:spcPts val="240"/>
              </a:spcBef>
            </a:pPr>
            <a:r>
              <a:rPr sz="3000" dirty="0">
                <a:latin typeface="Calibri"/>
                <a:cs typeface="Calibri"/>
              </a:rPr>
              <a:t>-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Herbert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Simon</a:t>
            </a:r>
            <a:endParaRPr sz="3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35"/>
              </a:spcBef>
            </a:pPr>
            <a:endParaRPr sz="3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latin typeface="Calibri"/>
                <a:cs typeface="Calibri"/>
              </a:rPr>
              <a:t>Definition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by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spc="-80" dirty="0">
                <a:latin typeface="Calibri"/>
                <a:cs typeface="Calibri"/>
              </a:rPr>
              <a:t>Tom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Mitchell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(1998):</a:t>
            </a:r>
            <a:endParaRPr sz="30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300"/>
              </a:spcBef>
            </a:pPr>
            <a:r>
              <a:rPr sz="3000" dirty="0">
                <a:latin typeface="Calibri"/>
                <a:cs typeface="Calibri"/>
              </a:rPr>
              <a:t>Machine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Learning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study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algorithms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that</a:t>
            </a:r>
            <a:endParaRPr sz="3000" dirty="0">
              <a:latin typeface="Calibri"/>
              <a:cs typeface="Calibri"/>
            </a:endParaRPr>
          </a:p>
          <a:p>
            <a:pPr marL="840740" indent="-372745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840740" algn="l"/>
              </a:tabLst>
            </a:pPr>
            <a:r>
              <a:rPr sz="3000" spc="-10" dirty="0">
                <a:latin typeface="Calibri"/>
                <a:cs typeface="Calibri"/>
              </a:rPr>
              <a:t>improve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their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performance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i="1" spc="40" dirty="0">
                <a:latin typeface="Georgia"/>
                <a:cs typeface="Georgia"/>
              </a:rPr>
              <a:t>P</a:t>
            </a:r>
            <a:endParaRPr sz="3000" dirty="0">
              <a:latin typeface="Georgia"/>
              <a:cs typeface="Georgia"/>
            </a:endParaRPr>
          </a:p>
          <a:p>
            <a:pPr marL="840740" indent="-372745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840740" algn="l"/>
              </a:tabLst>
            </a:pPr>
            <a:r>
              <a:rPr sz="3000" dirty="0">
                <a:latin typeface="Calibri"/>
                <a:cs typeface="Calibri"/>
              </a:rPr>
              <a:t>at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some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task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i="1" spc="-50" dirty="0">
                <a:latin typeface="Georgia"/>
                <a:cs typeface="Georgia"/>
              </a:rPr>
              <a:t>T</a:t>
            </a:r>
            <a:endParaRPr sz="3000" dirty="0">
              <a:latin typeface="Georgia"/>
              <a:cs typeface="Georgia"/>
            </a:endParaRPr>
          </a:p>
          <a:p>
            <a:pPr marL="840740" indent="-372745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840740" algn="l"/>
              </a:tabLst>
            </a:pPr>
            <a:r>
              <a:rPr sz="3000" dirty="0">
                <a:latin typeface="Calibri"/>
                <a:cs typeface="Calibri"/>
              </a:rPr>
              <a:t>with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experience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i="1" spc="85" dirty="0">
                <a:latin typeface="Georgia"/>
                <a:cs typeface="Georgia"/>
              </a:rPr>
              <a:t>E</a:t>
            </a:r>
            <a:r>
              <a:rPr sz="3000" spc="85" dirty="0">
                <a:latin typeface="Calibri"/>
                <a:cs typeface="Calibri"/>
              </a:rPr>
              <a:t>.</a:t>
            </a:r>
            <a:endParaRPr sz="3000" dirty="0">
              <a:latin typeface="Calibri"/>
              <a:cs typeface="Calibri"/>
            </a:endParaRPr>
          </a:p>
          <a:p>
            <a:pPr marL="467995">
              <a:lnSpc>
                <a:spcPct val="100000"/>
              </a:lnSpc>
              <a:spcBef>
                <a:spcPts val="400"/>
              </a:spcBef>
            </a:pPr>
            <a:r>
              <a:rPr sz="3000" dirty="0">
                <a:latin typeface="Calibri"/>
                <a:cs typeface="Calibri"/>
              </a:rPr>
              <a:t>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well-</a:t>
            </a:r>
            <a:r>
              <a:rPr sz="3000" dirty="0">
                <a:latin typeface="Calibri"/>
                <a:cs typeface="Calibri"/>
              </a:rPr>
              <a:t>defined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learning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task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given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by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&lt;</a:t>
            </a:r>
            <a:r>
              <a:rPr sz="3000" i="1" dirty="0">
                <a:latin typeface="Georgia"/>
                <a:cs typeface="Georgia"/>
              </a:rPr>
              <a:t>P</a:t>
            </a:r>
            <a:r>
              <a:rPr sz="3000" dirty="0">
                <a:latin typeface="Calibri"/>
                <a:cs typeface="Calibri"/>
              </a:rPr>
              <a:t>,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i="1" dirty="0">
                <a:latin typeface="Georgia"/>
                <a:cs typeface="Georgia"/>
              </a:rPr>
              <a:t>T</a:t>
            </a:r>
            <a:r>
              <a:rPr sz="3000" dirty="0">
                <a:latin typeface="Calibri"/>
                <a:cs typeface="Calibri"/>
              </a:rPr>
              <a:t>,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i="1" spc="40" dirty="0">
                <a:latin typeface="Georgia"/>
                <a:cs typeface="Georgia"/>
              </a:rPr>
              <a:t>E</a:t>
            </a:r>
            <a:r>
              <a:rPr sz="3000" spc="40" dirty="0">
                <a:latin typeface="Calibri"/>
                <a:cs typeface="Calibri"/>
              </a:rPr>
              <a:t>&gt;.</a:t>
            </a:r>
            <a:endParaRPr sz="3000" dirty="0">
              <a:latin typeface="Calibri"/>
              <a:cs typeface="Calibri"/>
            </a:endParaRPr>
          </a:p>
          <a:p>
            <a:pPr marR="73025" algn="r">
              <a:lnSpc>
                <a:spcPct val="100000"/>
              </a:lnSpc>
              <a:spcBef>
                <a:spcPts val="3010"/>
              </a:spcBef>
            </a:pP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7477" y="857251"/>
            <a:ext cx="942975" cy="70961"/>
          </a:xfrm>
          <a:custGeom>
            <a:avLst/>
            <a:gdLst/>
            <a:ahLst/>
            <a:cxnLst/>
            <a:rect l="l" t="t" r="r" b="b"/>
            <a:pathLst>
              <a:path w="1257300" h="94615">
                <a:moveTo>
                  <a:pt x="1257300" y="0"/>
                </a:moveTo>
                <a:lnTo>
                  <a:pt x="0" y="0"/>
                </a:lnTo>
                <a:lnTo>
                  <a:pt x="0" y="94488"/>
                </a:lnTo>
                <a:lnTo>
                  <a:pt x="1257300" y="94488"/>
                </a:lnTo>
                <a:lnTo>
                  <a:pt x="12573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76762" y="4223051"/>
            <a:ext cx="1652111" cy="1668780"/>
          </a:xfrm>
          <a:custGeom>
            <a:avLst/>
            <a:gdLst/>
            <a:ahLst/>
            <a:cxnLst/>
            <a:rect l="l" t="t" r="r" b="b"/>
            <a:pathLst>
              <a:path w="2202815" h="2225040">
                <a:moveTo>
                  <a:pt x="1580476" y="1120089"/>
                </a:moveTo>
                <a:lnTo>
                  <a:pt x="1576438" y="1040333"/>
                </a:lnTo>
                <a:lnTo>
                  <a:pt x="1567141" y="992822"/>
                </a:lnTo>
                <a:lnTo>
                  <a:pt x="1552638" y="947000"/>
                </a:lnTo>
                <a:lnTo>
                  <a:pt x="1534071" y="902792"/>
                </a:lnTo>
                <a:lnTo>
                  <a:pt x="1512544" y="860132"/>
                </a:lnTo>
                <a:lnTo>
                  <a:pt x="1489163" y="818959"/>
                </a:lnTo>
                <a:lnTo>
                  <a:pt x="1456563" y="782637"/>
                </a:lnTo>
                <a:lnTo>
                  <a:pt x="1422615" y="748461"/>
                </a:lnTo>
                <a:lnTo>
                  <a:pt x="1386687" y="717156"/>
                </a:lnTo>
                <a:lnTo>
                  <a:pt x="1348143" y="689495"/>
                </a:lnTo>
                <a:lnTo>
                  <a:pt x="1306347" y="666203"/>
                </a:lnTo>
                <a:lnTo>
                  <a:pt x="1260690" y="648017"/>
                </a:lnTo>
                <a:lnTo>
                  <a:pt x="1230693" y="635609"/>
                </a:lnTo>
                <a:lnTo>
                  <a:pt x="1199629" y="627862"/>
                </a:lnTo>
                <a:lnTo>
                  <a:pt x="1172425" y="635025"/>
                </a:lnTo>
                <a:lnTo>
                  <a:pt x="1154010" y="667321"/>
                </a:lnTo>
                <a:lnTo>
                  <a:pt x="1142771" y="701065"/>
                </a:lnTo>
                <a:lnTo>
                  <a:pt x="1131582" y="737260"/>
                </a:lnTo>
                <a:lnTo>
                  <a:pt x="1127912" y="773049"/>
                </a:lnTo>
                <a:lnTo>
                  <a:pt x="1139240" y="805561"/>
                </a:lnTo>
                <a:lnTo>
                  <a:pt x="1173060" y="831913"/>
                </a:lnTo>
                <a:lnTo>
                  <a:pt x="1221549" y="859053"/>
                </a:lnTo>
                <a:lnTo>
                  <a:pt x="1263053" y="889838"/>
                </a:lnTo>
                <a:lnTo>
                  <a:pt x="1297825" y="924648"/>
                </a:lnTo>
                <a:lnTo>
                  <a:pt x="1326134" y="963853"/>
                </a:lnTo>
                <a:lnTo>
                  <a:pt x="1348219" y="1007808"/>
                </a:lnTo>
                <a:lnTo>
                  <a:pt x="1364373" y="1056881"/>
                </a:lnTo>
                <a:lnTo>
                  <a:pt x="1374863" y="1111440"/>
                </a:lnTo>
                <a:lnTo>
                  <a:pt x="1390230" y="1153210"/>
                </a:lnTo>
                <a:lnTo>
                  <a:pt x="1417967" y="1174445"/>
                </a:lnTo>
                <a:lnTo>
                  <a:pt x="1453629" y="1181900"/>
                </a:lnTo>
                <a:lnTo>
                  <a:pt x="1492770" y="1182306"/>
                </a:lnTo>
                <a:lnTo>
                  <a:pt x="1530946" y="1182395"/>
                </a:lnTo>
                <a:lnTo>
                  <a:pt x="1564055" y="1174610"/>
                </a:lnTo>
                <a:lnTo>
                  <a:pt x="1577962" y="1151128"/>
                </a:lnTo>
                <a:lnTo>
                  <a:pt x="1580476" y="1120089"/>
                </a:lnTo>
                <a:close/>
              </a:path>
              <a:path w="2202815" h="2225040">
                <a:moveTo>
                  <a:pt x="1902345" y="1120787"/>
                </a:moveTo>
                <a:lnTo>
                  <a:pt x="1901405" y="1074610"/>
                </a:lnTo>
                <a:lnTo>
                  <a:pt x="1897761" y="1028458"/>
                </a:lnTo>
                <a:lnTo>
                  <a:pt x="1891423" y="982433"/>
                </a:lnTo>
                <a:lnTo>
                  <a:pt x="1882381" y="936625"/>
                </a:lnTo>
                <a:lnTo>
                  <a:pt x="1870621" y="891133"/>
                </a:lnTo>
                <a:lnTo>
                  <a:pt x="1856143" y="846074"/>
                </a:lnTo>
                <a:lnTo>
                  <a:pt x="1838934" y="801522"/>
                </a:lnTo>
                <a:lnTo>
                  <a:pt x="1818995" y="757593"/>
                </a:lnTo>
                <a:lnTo>
                  <a:pt x="1796300" y="714375"/>
                </a:lnTo>
                <a:lnTo>
                  <a:pt x="1770862" y="671982"/>
                </a:lnTo>
                <a:lnTo>
                  <a:pt x="1742655" y="630491"/>
                </a:lnTo>
                <a:lnTo>
                  <a:pt x="1713255" y="592188"/>
                </a:lnTo>
                <a:lnTo>
                  <a:pt x="1681975" y="556018"/>
                </a:lnTo>
                <a:lnTo>
                  <a:pt x="1648929" y="522008"/>
                </a:lnTo>
                <a:lnTo>
                  <a:pt x="1614220" y="490194"/>
                </a:lnTo>
                <a:lnTo>
                  <a:pt x="1578000" y="460590"/>
                </a:lnTo>
                <a:lnTo>
                  <a:pt x="1540370" y="433247"/>
                </a:lnTo>
                <a:lnTo>
                  <a:pt x="1501457" y="408165"/>
                </a:lnTo>
                <a:lnTo>
                  <a:pt x="1461376" y="385381"/>
                </a:lnTo>
                <a:lnTo>
                  <a:pt x="1420253" y="364934"/>
                </a:lnTo>
                <a:lnTo>
                  <a:pt x="1378204" y="346837"/>
                </a:lnTo>
                <a:lnTo>
                  <a:pt x="1335354" y="331127"/>
                </a:lnTo>
                <a:lnTo>
                  <a:pt x="1291831" y="317830"/>
                </a:lnTo>
                <a:lnTo>
                  <a:pt x="1247736" y="306971"/>
                </a:lnTo>
                <a:lnTo>
                  <a:pt x="1203210" y="298577"/>
                </a:lnTo>
                <a:lnTo>
                  <a:pt x="1158367" y="292671"/>
                </a:lnTo>
                <a:lnTo>
                  <a:pt x="1113320" y="289293"/>
                </a:lnTo>
                <a:lnTo>
                  <a:pt x="1068209" y="288467"/>
                </a:lnTo>
                <a:lnTo>
                  <a:pt x="1023137" y="290207"/>
                </a:lnTo>
                <a:lnTo>
                  <a:pt x="978230" y="294551"/>
                </a:lnTo>
                <a:lnTo>
                  <a:pt x="933602" y="301536"/>
                </a:lnTo>
                <a:lnTo>
                  <a:pt x="889393" y="311175"/>
                </a:lnTo>
                <a:lnTo>
                  <a:pt x="845705" y="323507"/>
                </a:lnTo>
                <a:lnTo>
                  <a:pt x="802665" y="338543"/>
                </a:lnTo>
                <a:lnTo>
                  <a:pt x="760399" y="356323"/>
                </a:lnTo>
                <a:lnTo>
                  <a:pt x="719035" y="376872"/>
                </a:lnTo>
                <a:lnTo>
                  <a:pt x="678599" y="398424"/>
                </a:lnTo>
                <a:lnTo>
                  <a:pt x="644906" y="424459"/>
                </a:lnTo>
                <a:lnTo>
                  <a:pt x="629107" y="460222"/>
                </a:lnTo>
                <a:lnTo>
                  <a:pt x="642327" y="510984"/>
                </a:lnTo>
                <a:lnTo>
                  <a:pt x="672007" y="553542"/>
                </a:lnTo>
                <a:lnTo>
                  <a:pt x="706488" y="578878"/>
                </a:lnTo>
                <a:lnTo>
                  <a:pt x="749300" y="584390"/>
                </a:lnTo>
                <a:lnTo>
                  <a:pt x="803998" y="567499"/>
                </a:lnTo>
                <a:lnTo>
                  <a:pt x="852068" y="547192"/>
                </a:lnTo>
                <a:lnTo>
                  <a:pt x="900455" y="530733"/>
                </a:lnTo>
                <a:lnTo>
                  <a:pt x="948994" y="518096"/>
                </a:lnTo>
                <a:lnTo>
                  <a:pt x="997508" y="509219"/>
                </a:lnTo>
                <a:lnTo>
                  <a:pt x="1045819" y="504050"/>
                </a:lnTo>
                <a:lnTo>
                  <a:pt x="1093749" y="502526"/>
                </a:lnTo>
                <a:lnTo>
                  <a:pt x="1141145" y="504609"/>
                </a:lnTo>
                <a:lnTo>
                  <a:pt x="1187805" y="510247"/>
                </a:lnTo>
                <a:lnTo>
                  <a:pt x="1233589" y="519366"/>
                </a:lnTo>
                <a:lnTo>
                  <a:pt x="1278293" y="531939"/>
                </a:lnTo>
                <a:lnTo>
                  <a:pt x="1321765" y="547903"/>
                </a:lnTo>
                <a:lnTo>
                  <a:pt x="1363814" y="567207"/>
                </a:lnTo>
                <a:lnTo>
                  <a:pt x="1404289" y="589788"/>
                </a:lnTo>
                <a:lnTo>
                  <a:pt x="1442999" y="615607"/>
                </a:lnTo>
                <a:lnTo>
                  <a:pt x="1479778" y="644601"/>
                </a:lnTo>
                <a:lnTo>
                  <a:pt x="1514449" y="676719"/>
                </a:lnTo>
                <a:lnTo>
                  <a:pt x="1546847" y="711911"/>
                </a:lnTo>
                <a:lnTo>
                  <a:pt x="1576793" y="750125"/>
                </a:lnTo>
                <a:lnTo>
                  <a:pt x="1604225" y="790194"/>
                </a:lnTo>
                <a:lnTo>
                  <a:pt x="1628051" y="831697"/>
                </a:lnTo>
                <a:lnTo>
                  <a:pt x="1648294" y="874445"/>
                </a:lnTo>
                <a:lnTo>
                  <a:pt x="1664931" y="918248"/>
                </a:lnTo>
                <a:lnTo>
                  <a:pt x="1677974" y="962926"/>
                </a:lnTo>
                <a:lnTo>
                  <a:pt x="1687410" y="1008278"/>
                </a:lnTo>
                <a:lnTo>
                  <a:pt x="1693252" y="1054125"/>
                </a:lnTo>
                <a:lnTo>
                  <a:pt x="1695488" y="1100277"/>
                </a:lnTo>
                <a:lnTo>
                  <a:pt x="1694116" y="1146543"/>
                </a:lnTo>
                <a:lnTo>
                  <a:pt x="1689150" y="1192733"/>
                </a:lnTo>
                <a:lnTo>
                  <a:pt x="1680565" y="1238669"/>
                </a:lnTo>
                <a:lnTo>
                  <a:pt x="1668386" y="1284160"/>
                </a:lnTo>
                <a:lnTo>
                  <a:pt x="1652600" y="1329004"/>
                </a:lnTo>
                <a:lnTo>
                  <a:pt x="1633194" y="1373022"/>
                </a:lnTo>
                <a:lnTo>
                  <a:pt x="1610194" y="1416024"/>
                </a:lnTo>
                <a:lnTo>
                  <a:pt x="1583575" y="1457820"/>
                </a:lnTo>
                <a:lnTo>
                  <a:pt x="1553349" y="1498231"/>
                </a:lnTo>
                <a:lnTo>
                  <a:pt x="1519516" y="1537055"/>
                </a:lnTo>
                <a:lnTo>
                  <a:pt x="1486801" y="1577733"/>
                </a:lnTo>
                <a:lnTo>
                  <a:pt x="1471320" y="1615046"/>
                </a:lnTo>
                <a:lnTo>
                  <a:pt x="1472044" y="1649984"/>
                </a:lnTo>
                <a:lnTo>
                  <a:pt x="1487906" y="1683562"/>
                </a:lnTo>
                <a:lnTo>
                  <a:pt x="1517865" y="1716773"/>
                </a:lnTo>
                <a:lnTo>
                  <a:pt x="1556283" y="1742084"/>
                </a:lnTo>
                <a:lnTo>
                  <a:pt x="1589887" y="1743621"/>
                </a:lnTo>
                <a:lnTo>
                  <a:pt x="1619859" y="1728609"/>
                </a:lnTo>
                <a:lnTo>
                  <a:pt x="1673694" y="1677835"/>
                </a:lnTo>
                <a:lnTo>
                  <a:pt x="1706956" y="1640420"/>
                </a:lnTo>
                <a:lnTo>
                  <a:pt x="1737652" y="1601736"/>
                </a:lnTo>
                <a:lnTo>
                  <a:pt x="1765744" y="1561871"/>
                </a:lnTo>
                <a:lnTo>
                  <a:pt x="1791233" y="1520939"/>
                </a:lnTo>
                <a:lnTo>
                  <a:pt x="1814118" y="1479042"/>
                </a:lnTo>
                <a:lnTo>
                  <a:pt x="1834388" y="1436268"/>
                </a:lnTo>
                <a:lnTo>
                  <a:pt x="1852041" y="1392720"/>
                </a:lnTo>
                <a:lnTo>
                  <a:pt x="1867052" y="1348498"/>
                </a:lnTo>
                <a:lnTo>
                  <a:pt x="1879422" y="1303705"/>
                </a:lnTo>
                <a:lnTo>
                  <a:pt x="1889150" y="1258443"/>
                </a:lnTo>
                <a:lnTo>
                  <a:pt x="1896224" y="1212799"/>
                </a:lnTo>
                <a:lnTo>
                  <a:pt x="1900618" y="1166876"/>
                </a:lnTo>
                <a:lnTo>
                  <a:pt x="1902345" y="1120787"/>
                </a:lnTo>
                <a:close/>
              </a:path>
              <a:path w="2202815" h="2225040">
                <a:moveTo>
                  <a:pt x="2202230" y="1076833"/>
                </a:moveTo>
                <a:lnTo>
                  <a:pt x="2200211" y="1030274"/>
                </a:lnTo>
                <a:lnTo>
                  <a:pt x="2196109" y="984135"/>
                </a:lnTo>
                <a:lnTo>
                  <a:pt x="2189962" y="938441"/>
                </a:lnTo>
                <a:lnTo>
                  <a:pt x="2181809" y="893203"/>
                </a:lnTo>
                <a:lnTo>
                  <a:pt x="2171674" y="848448"/>
                </a:lnTo>
                <a:lnTo>
                  <a:pt x="2159622" y="804227"/>
                </a:lnTo>
                <a:lnTo>
                  <a:pt x="2145690" y="760526"/>
                </a:lnTo>
                <a:lnTo>
                  <a:pt x="2129891" y="717410"/>
                </a:lnTo>
                <a:lnTo>
                  <a:pt x="2112302" y="674878"/>
                </a:lnTo>
                <a:lnTo>
                  <a:pt x="2092921" y="632980"/>
                </a:lnTo>
                <a:lnTo>
                  <a:pt x="2071827" y="591718"/>
                </a:lnTo>
                <a:lnTo>
                  <a:pt x="2049030" y="551129"/>
                </a:lnTo>
                <a:lnTo>
                  <a:pt x="2024595" y="511238"/>
                </a:lnTo>
                <a:lnTo>
                  <a:pt x="1992642" y="469290"/>
                </a:lnTo>
                <a:lnTo>
                  <a:pt x="1959610" y="429056"/>
                </a:lnTo>
                <a:lnTo>
                  <a:pt x="1925523" y="390550"/>
                </a:lnTo>
                <a:lnTo>
                  <a:pt x="1890445" y="353796"/>
                </a:lnTo>
                <a:lnTo>
                  <a:pt x="1854415" y="318782"/>
                </a:lnTo>
                <a:lnTo>
                  <a:pt x="1817471" y="285546"/>
                </a:lnTo>
                <a:lnTo>
                  <a:pt x="1779676" y="254076"/>
                </a:lnTo>
                <a:lnTo>
                  <a:pt x="1741055" y="224383"/>
                </a:lnTo>
                <a:lnTo>
                  <a:pt x="1701673" y="196494"/>
                </a:lnTo>
                <a:lnTo>
                  <a:pt x="1661566" y="170408"/>
                </a:lnTo>
                <a:lnTo>
                  <a:pt x="1620786" y="146126"/>
                </a:lnTo>
                <a:lnTo>
                  <a:pt x="1579359" y="123672"/>
                </a:lnTo>
                <a:lnTo>
                  <a:pt x="1537360" y="103060"/>
                </a:lnTo>
                <a:lnTo>
                  <a:pt x="1494815" y="84289"/>
                </a:lnTo>
                <a:lnTo>
                  <a:pt x="1451775" y="67373"/>
                </a:lnTo>
                <a:lnTo>
                  <a:pt x="1408290" y="52311"/>
                </a:lnTo>
                <a:lnTo>
                  <a:pt x="1364399" y="39141"/>
                </a:lnTo>
                <a:lnTo>
                  <a:pt x="1320152" y="27838"/>
                </a:lnTo>
                <a:lnTo>
                  <a:pt x="1275600" y="18440"/>
                </a:lnTo>
                <a:lnTo>
                  <a:pt x="1230769" y="10947"/>
                </a:lnTo>
                <a:lnTo>
                  <a:pt x="1185735" y="5372"/>
                </a:lnTo>
                <a:lnTo>
                  <a:pt x="1140523" y="1714"/>
                </a:lnTo>
                <a:lnTo>
                  <a:pt x="1095171" y="0"/>
                </a:lnTo>
                <a:lnTo>
                  <a:pt x="1049756" y="228"/>
                </a:lnTo>
                <a:lnTo>
                  <a:pt x="1004290" y="2425"/>
                </a:lnTo>
                <a:lnTo>
                  <a:pt x="958850" y="6578"/>
                </a:lnTo>
                <a:lnTo>
                  <a:pt x="913447" y="12700"/>
                </a:lnTo>
                <a:lnTo>
                  <a:pt x="868159" y="20815"/>
                </a:lnTo>
                <a:lnTo>
                  <a:pt x="823010" y="30924"/>
                </a:lnTo>
                <a:lnTo>
                  <a:pt x="778065" y="43053"/>
                </a:lnTo>
                <a:lnTo>
                  <a:pt x="733361" y="57188"/>
                </a:lnTo>
                <a:lnTo>
                  <a:pt x="688936" y="73342"/>
                </a:lnTo>
                <a:lnTo>
                  <a:pt x="640930" y="92849"/>
                </a:lnTo>
                <a:lnTo>
                  <a:pt x="594550" y="113880"/>
                </a:lnTo>
                <a:lnTo>
                  <a:pt x="549795" y="136461"/>
                </a:lnTo>
                <a:lnTo>
                  <a:pt x="506641" y="160566"/>
                </a:lnTo>
                <a:lnTo>
                  <a:pt x="465099" y="186194"/>
                </a:lnTo>
                <a:lnTo>
                  <a:pt x="425183" y="213334"/>
                </a:lnTo>
                <a:lnTo>
                  <a:pt x="386867" y="241985"/>
                </a:lnTo>
                <a:lnTo>
                  <a:pt x="350164" y="272148"/>
                </a:lnTo>
                <a:lnTo>
                  <a:pt x="315074" y="303809"/>
                </a:lnTo>
                <a:lnTo>
                  <a:pt x="281584" y="336969"/>
                </a:lnTo>
                <a:lnTo>
                  <a:pt x="249707" y="371602"/>
                </a:lnTo>
                <a:lnTo>
                  <a:pt x="219443" y="407720"/>
                </a:lnTo>
                <a:lnTo>
                  <a:pt x="190779" y="445312"/>
                </a:lnTo>
                <a:lnTo>
                  <a:pt x="163715" y="484378"/>
                </a:lnTo>
                <a:lnTo>
                  <a:pt x="138252" y="524903"/>
                </a:lnTo>
                <a:lnTo>
                  <a:pt x="114401" y="566877"/>
                </a:lnTo>
                <a:lnTo>
                  <a:pt x="92151" y="610311"/>
                </a:lnTo>
                <a:lnTo>
                  <a:pt x="71501" y="655180"/>
                </a:lnTo>
                <a:lnTo>
                  <a:pt x="52438" y="701484"/>
                </a:lnTo>
                <a:lnTo>
                  <a:pt x="34988" y="749223"/>
                </a:lnTo>
                <a:lnTo>
                  <a:pt x="19138" y="798385"/>
                </a:lnTo>
                <a:lnTo>
                  <a:pt x="6959" y="833907"/>
                </a:lnTo>
                <a:lnTo>
                  <a:pt x="0" y="869683"/>
                </a:lnTo>
                <a:lnTo>
                  <a:pt x="3949" y="903122"/>
                </a:lnTo>
                <a:lnTo>
                  <a:pt x="24523" y="931621"/>
                </a:lnTo>
                <a:lnTo>
                  <a:pt x="67398" y="952563"/>
                </a:lnTo>
                <a:lnTo>
                  <a:pt x="123698" y="959408"/>
                </a:lnTo>
                <a:lnTo>
                  <a:pt x="166039" y="946302"/>
                </a:lnTo>
                <a:lnTo>
                  <a:pt x="195478" y="913980"/>
                </a:lnTo>
                <a:lnTo>
                  <a:pt x="213067" y="863155"/>
                </a:lnTo>
                <a:lnTo>
                  <a:pt x="216217" y="849947"/>
                </a:lnTo>
                <a:lnTo>
                  <a:pt x="220726" y="837247"/>
                </a:lnTo>
                <a:lnTo>
                  <a:pt x="230212" y="814006"/>
                </a:lnTo>
                <a:lnTo>
                  <a:pt x="247192" y="768908"/>
                </a:lnTo>
                <a:lnTo>
                  <a:pt x="266268" y="725220"/>
                </a:lnTo>
                <a:lnTo>
                  <a:pt x="287362" y="682980"/>
                </a:lnTo>
                <a:lnTo>
                  <a:pt x="310388" y="642251"/>
                </a:lnTo>
                <a:lnTo>
                  <a:pt x="335292" y="603072"/>
                </a:lnTo>
                <a:lnTo>
                  <a:pt x="361988" y="565467"/>
                </a:lnTo>
                <a:lnTo>
                  <a:pt x="390398" y="529501"/>
                </a:lnTo>
                <a:lnTo>
                  <a:pt x="420471" y="495198"/>
                </a:lnTo>
                <a:lnTo>
                  <a:pt x="452107" y="462622"/>
                </a:lnTo>
                <a:lnTo>
                  <a:pt x="485254" y="431800"/>
                </a:lnTo>
                <a:lnTo>
                  <a:pt x="519836" y="402767"/>
                </a:lnTo>
                <a:lnTo>
                  <a:pt x="555777" y="375577"/>
                </a:lnTo>
                <a:lnTo>
                  <a:pt x="593013" y="350278"/>
                </a:lnTo>
                <a:lnTo>
                  <a:pt x="631444" y="326898"/>
                </a:lnTo>
                <a:lnTo>
                  <a:pt x="671029" y="305498"/>
                </a:lnTo>
                <a:lnTo>
                  <a:pt x="711669" y="286105"/>
                </a:lnTo>
                <a:lnTo>
                  <a:pt x="753313" y="268770"/>
                </a:lnTo>
                <a:lnTo>
                  <a:pt x="795883" y="253517"/>
                </a:lnTo>
                <a:lnTo>
                  <a:pt x="839292" y="240411"/>
                </a:lnTo>
                <a:lnTo>
                  <a:pt x="883488" y="229489"/>
                </a:lnTo>
                <a:lnTo>
                  <a:pt x="928382" y="220789"/>
                </a:lnTo>
                <a:lnTo>
                  <a:pt x="973912" y="214363"/>
                </a:lnTo>
                <a:lnTo>
                  <a:pt x="1019987" y="210235"/>
                </a:lnTo>
                <a:lnTo>
                  <a:pt x="1066558" y="208470"/>
                </a:lnTo>
                <a:lnTo>
                  <a:pt x="1113548" y="209092"/>
                </a:lnTo>
                <a:lnTo>
                  <a:pt x="1160868" y="212153"/>
                </a:lnTo>
                <a:lnTo>
                  <a:pt x="1208455" y="217690"/>
                </a:lnTo>
                <a:lnTo>
                  <a:pt x="1256245" y="225742"/>
                </a:lnTo>
                <a:lnTo>
                  <a:pt x="1303769" y="236105"/>
                </a:lnTo>
                <a:lnTo>
                  <a:pt x="1350264" y="248932"/>
                </a:lnTo>
                <a:lnTo>
                  <a:pt x="1395653" y="264160"/>
                </a:lnTo>
                <a:lnTo>
                  <a:pt x="1439887" y="281711"/>
                </a:lnTo>
                <a:lnTo>
                  <a:pt x="1482890" y="301498"/>
                </a:lnTo>
                <a:lnTo>
                  <a:pt x="1524609" y="323443"/>
                </a:lnTo>
                <a:lnTo>
                  <a:pt x="1564957" y="347459"/>
                </a:lnTo>
                <a:lnTo>
                  <a:pt x="1603895" y="373494"/>
                </a:lnTo>
                <a:lnTo>
                  <a:pt x="1641335" y="401434"/>
                </a:lnTo>
                <a:lnTo>
                  <a:pt x="1677225" y="431228"/>
                </a:lnTo>
                <a:lnTo>
                  <a:pt x="1711490" y="462788"/>
                </a:lnTo>
                <a:lnTo>
                  <a:pt x="1744078" y="496023"/>
                </a:lnTo>
                <a:lnTo>
                  <a:pt x="1774913" y="530860"/>
                </a:lnTo>
                <a:lnTo>
                  <a:pt x="1803933" y="567232"/>
                </a:lnTo>
                <a:lnTo>
                  <a:pt x="1831073" y="605040"/>
                </a:lnTo>
                <a:lnTo>
                  <a:pt x="1856270" y="644220"/>
                </a:lnTo>
                <a:lnTo>
                  <a:pt x="1879447" y="684682"/>
                </a:lnTo>
                <a:lnTo>
                  <a:pt x="1900567" y="726363"/>
                </a:lnTo>
                <a:lnTo>
                  <a:pt x="1919528" y="769162"/>
                </a:lnTo>
                <a:lnTo>
                  <a:pt x="1936292" y="813003"/>
                </a:lnTo>
                <a:lnTo>
                  <a:pt x="1950783" y="857821"/>
                </a:lnTo>
                <a:lnTo>
                  <a:pt x="1962937" y="903528"/>
                </a:lnTo>
                <a:lnTo>
                  <a:pt x="1972678" y="950048"/>
                </a:lnTo>
                <a:lnTo>
                  <a:pt x="1979968" y="997292"/>
                </a:lnTo>
                <a:lnTo>
                  <a:pt x="1984717" y="1045197"/>
                </a:lnTo>
                <a:lnTo>
                  <a:pt x="1986876" y="1093673"/>
                </a:lnTo>
                <a:lnTo>
                  <a:pt x="1986368" y="1142631"/>
                </a:lnTo>
                <a:lnTo>
                  <a:pt x="1983511" y="1190675"/>
                </a:lnTo>
                <a:lnTo>
                  <a:pt x="1978304" y="1237881"/>
                </a:lnTo>
                <a:lnTo>
                  <a:pt x="1970811" y="1284198"/>
                </a:lnTo>
                <a:lnTo>
                  <a:pt x="1961070" y="1329588"/>
                </a:lnTo>
                <a:lnTo>
                  <a:pt x="1949157" y="1373974"/>
                </a:lnTo>
                <a:lnTo>
                  <a:pt x="1935099" y="1417320"/>
                </a:lnTo>
                <a:lnTo>
                  <a:pt x="1918982" y="1459572"/>
                </a:lnTo>
                <a:lnTo>
                  <a:pt x="1900847" y="1500682"/>
                </a:lnTo>
                <a:lnTo>
                  <a:pt x="1880743" y="1540611"/>
                </a:lnTo>
                <a:lnTo>
                  <a:pt x="1858733" y="1579283"/>
                </a:lnTo>
                <a:lnTo>
                  <a:pt x="1834883" y="1616671"/>
                </a:lnTo>
                <a:lnTo>
                  <a:pt x="1809229" y="1652701"/>
                </a:lnTo>
                <a:lnTo>
                  <a:pt x="1781848" y="1687347"/>
                </a:lnTo>
                <a:lnTo>
                  <a:pt x="1752765" y="1720545"/>
                </a:lnTo>
                <a:lnTo>
                  <a:pt x="1722069" y="1752244"/>
                </a:lnTo>
                <a:lnTo>
                  <a:pt x="1689785" y="1782394"/>
                </a:lnTo>
                <a:lnTo>
                  <a:pt x="1656003" y="1810956"/>
                </a:lnTo>
                <a:lnTo>
                  <a:pt x="1620748" y="1837867"/>
                </a:lnTo>
                <a:lnTo>
                  <a:pt x="1584083" y="1863064"/>
                </a:lnTo>
                <a:lnTo>
                  <a:pt x="1546072" y="1886521"/>
                </a:lnTo>
                <a:lnTo>
                  <a:pt x="1506766" y="1908187"/>
                </a:lnTo>
                <a:lnTo>
                  <a:pt x="1466215" y="1927987"/>
                </a:lnTo>
                <a:lnTo>
                  <a:pt x="1424495" y="1945894"/>
                </a:lnTo>
                <a:lnTo>
                  <a:pt x="1381633" y="1961845"/>
                </a:lnTo>
                <a:lnTo>
                  <a:pt x="1337703" y="1975789"/>
                </a:lnTo>
                <a:lnTo>
                  <a:pt x="1292758" y="1987689"/>
                </a:lnTo>
                <a:lnTo>
                  <a:pt x="1246847" y="1997481"/>
                </a:lnTo>
                <a:lnTo>
                  <a:pt x="1200023" y="2005114"/>
                </a:lnTo>
                <a:lnTo>
                  <a:pt x="1152359" y="2010549"/>
                </a:lnTo>
                <a:lnTo>
                  <a:pt x="1103896" y="2013712"/>
                </a:lnTo>
                <a:lnTo>
                  <a:pt x="1054696" y="2014575"/>
                </a:lnTo>
                <a:lnTo>
                  <a:pt x="1001229" y="2021014"/>
                </a:lnTo>
                <a:lnTo>
                  <a:pt x="958037" y="2039010"/>
                </a:lnTo>
                <a:lnTo>
                  <a:pt x="926947" y="2066074"/>
                </a:lnTo>
                <a:lnTo>
                  <a:pt x="909789" y="2099716"/>
                </a:lnTo>
                <a:lnTo>
                  <a:pt x="908405" y="2137410"/>
                </a:lnTo>
                <a:lnTo>
                  <a:pt x="924648" y="2176678"/>
                </a:lnTo>
                <a:lnTo>
                  <a:pt x="956894" y="2208377"/>
                </a:lnTo>
                <a:lnTo>
                  <a:pt x="996670" y="2221839"/>
                </a:lnTo>
                <a:lnTo>
                  <a:pt x="1040460" y="2224506"/>
                </a:lnTo>
                <a:lnTo>
                  <a:pt x="1084795" y="2223820"/>
                </a:lnTo>
                <a:lnTo>
                  <a:pt x="1137704" y="2220938"/>
                </a:lnTo>
                <a:lnTo>
                  <a:pt x="1189596" y="2216302"/>
                </a:lnTo>
                <a:lnTo>
                  <a:pt x="1240459" y="2209901"/>
                </a:lnTo>
                <a:lnTo>
                  <a:pt x="1290281" y="2201748"/>
                </a:lnTo>
                <a:lnTo>
                  <a:pt x="1339049" y="2191804"/>
                </a:lnTo>
                <a:lnTo>
                  <a:pt x="1386763" y="2180082"/>
                </a:lnTo>
                <a:lnTo>
                  <a:pt x="1433398" y="2166582"/>
                </a:lnTo>
                <a:lnTo>
                  <a:pt x="1478940" y="2151265"/>
                </a:lnTo>
                <a:lnTo>
                  <a:pt x="1523377" y="2134158"/>
                </a:lnTo>
                <a:lnTo>
                  <a:pt x="1566722" y="2115235"/>
                </a:lnTo>
                <a:lnTo>
                  <a:pt x="1608924" y="2094484"/>
                </a:lnTo>
                <a:lnTo>
                  <a:pt x="1650009" y="2071916"/>
                </a:lnTo>
                <a:lnTo>
                  <a:pt x="1689938" y="2047494"/>
                </a:lnTo>
                <a:lnTo>
                  <a:pt x="1728711" y="2021243"/>
                </a:lnTo>
                <a:lnTo>
                  <a:pt x="1766316" y="1993138"/>
                </a:lnTo>
                <a:lnTo>
                  <a:pt x="1802739" y="1963166"/>
                </a:lnTo>
                <a:lnTo>
                  <a:pt x="1837982" y="1931339"/>
                </a:lnTo>
                <a:lnTo>
                  <a:pt x="1872005" y="1897621"/>
                </a:lnTo>
                <a:lnTo>
                  <a:pt x="1904822" y="1862035"/>
                </a:lnTo>
                <a:lnTo>
                  <a:pt x="1936407" y="1824558"/>
                </a:lnTo>
                <a:lnTo>
                  <a:pt x="1966747" y="1785175"/>
                </a:lnTo>
                <a:lnTo>
                  <a:pt x="1995843" y="1743887"/>
                </a:lnTo>
                <a:lnTo>
                  <a:pt x="2023681" y="1700682"/>
                </a:lnTo>
                <a:lnTo>
                  <a:pt x="2050237" y="1655559"/>
                </a:lnTo>
                <a:lnTo>
                  <a:pt x="2075522" y="1608505"/>
                </a:lnTo>
                <a:lnTo>
                  <a:pt x="2099043" y="1559166"/>
                </a:lnTo>
                <a:lnTo>
                  <a:pt x="2120049" y="1509953"/>
                </a:lnTo>
                <a:lnTo>
                  <a:pt x="2138565" y="1460881"/>
                </a:lnTo>
                <a:lnTo>
                  <a:pt x="2154656" y="1411986"/>
                </a:lnTo>
                <a:lnTo>
                  <a:pt x="2168334" y="1363294"/>
                </a:lnTo>
                <a:lnTo>
                  <a:pt x="2179663" y="1314831"/>
                </a:lnTo>
                <a:lnTo>
                  <a:pt x="2188667" y="1266609"/>
                </a:lnTo>
                <a:lnTo>
                  <a:pt x="2195385" y="1218679"/>
                </a:lnTo>
                <a:lnTo>
                  <a:pt x="2199856" y="1171054"/>
                </a:lnTo>
                <a:lnTo>
                  <a:pt x="2202129" y="1123759"/>
                </a:lnTo>
                <a:lnTo>
                  <a:pt x="2202230" y="1076833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4640" y="2627624"/>
            <a:ext cx="5726430" cy="1496082"/>
          </a:xfrm>
          <a:prstGeom prst="rect">
            <a:avLst/>
          </a:prstGeom>
        </p:spPr>
        <p:txBody>
          <a:bodyPr vert="horz" wrap="square" lIns="0" tIns="41433" rIns="0" bIns="0" rtlCol="0">
            <a:spAutoFit/>
          </a:bodyPr>
          <a:lstStyle/>
          <a:p>
            <a:pPr marL="9525" marR="3810">
              <a:lnSpc>
                <a:spcPct val="90000"/>
              </a:lnSpc>
              <a:spcBef>
                <a:spcPts val="326"/>
              </a:spcBef>
            </a:pPr>
            <a:r>
              <a:rPr sz="2100" dirty="0">
                <a:latin typeface="Calibri"/>
                <a:cs typeface="Calibri"/>
              </a:rPr>
              <a:t>Machine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learning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(ML)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scientific</a:t>
            </a:r>
            <a:r>
              <a:rPr sz="2100" spc="-2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study</a:t>
            </a:r>
            <a:r>
              <a:rPr sz="2100" spc="-26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of </a:t>
            </a:r>
            <a:r>
              <a:rPr sz="2100" dirty="0">
                <a:latin typeface="Calibri"/>
                <a:cs typeface="Calibri"/>
              </a:rPr>
              <a:t>algorithms</a:t>
            </a:r>
            <a:r>
              <a:rPr sz="2100" spc="-56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b="1" spc="-8" dirty="0">
                <a:latin typeface="Calibri"/>
                <a:cs typeface="Calibri"/>
              </a:rPr>
              <a:t>statistical</a:t>
            </a:r>
            <a:r>
              <a:rPr sz="2100" b="1" spc="-56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models</a:t>
            </a:r>
            <a:r>
              <a:rPr sz="2100" b="1" spc="-6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that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b="1" spc="-8" dirty="0">
                <a:latin typeface="Calibri"/>
                <a:cs typeface="Calibri"/>
              </a:rPr>
              <a:t>computer systems</a:t>
            </a:r>
            <a:r>
              <a:rPr sz="2100" b="1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use</a:t>
            </a:r>
            <a:r>
              <a:rPr sz="2100" spc="-56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to</a:t>
            </a:r>
            <a:r>
              <a:rPr sz="2100" spc="-64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effectively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perform</a:t>
            </a:r>
            <a:r>
              <a:rPr sz="2100" b="1" spc="-53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a</a:t>
            </a:r>
            <a:r>
              <a:rPr sz="2100" b="1" spc="-53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specific</a:t>
            </a:r>
            <a:r>
              <a:rPr sz="2100" b="1" spc="-45" dirty="0">
                <a:latin typeface="Calibri"/>
                <a:cs typeface="Calibri"/>
              </a:rPr>
              <a:t> </a:t>
            </a:r>
            <a:r>
              <a:rPr sz="2100" b="1" spc="-15" dirty="0">
                <a:latin typeface="Calibri"/>
                <a:cs typeface="Calibri"/>
              </a:rPr>
              <a:t>task </a:t>
            </a:r>
            <a:r>
              <a:rPr sz="2100" dirty="0">
                <a:latin typeface="Calibri"/>
                <a:cs typeface="Calibri"/>
              </a:rPr>
              <a:t>without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using</a:t>
            </a:r>
            <a:r>
              <a:rPr sz="2100" spc="-41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explicit</a:t>
            </a:r>
            <a:r>
              <a:rPr sz="2100" spc="-41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instructions,</a:t>
            </a:r>
            <a:r>
              <a:rPr sz="2100" spc="-19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relying</a:t>
            </a:r>
            <a:r>
              <a:rPr sz="2100" spc="-49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on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models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64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inference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instead.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8600" y="1222301"/>
            <a:ext cx="6377939" cy="111123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lnSpc>
                <a:spcPts val="2738"/>
              </a:lnSpc>
              <a:spcBef>
                <a:spcPts val="79"/>
              </a:spcBef>
            </a:pPr>
            <a:r>
              <a:rPr dirty="0"/>
              <a:t>OK</a:t>
            </a:r>
            <a:r>
              <a:rPr spc="-116" dirty="0"/>
              <a:t> </a:t>
            </a:r>
            <a:r>
              <a:rPr dirty="0"/>
              <a:t>GOOGLE</a:t>
            </a:r>
            <a:r>
              <a:rPr spc="-49" dirty="0"/>
              <a:t> </a:t>
            </a:r>
            <a:r>
              <a:rPr spc="-34" dirty="0"/>
              <a:t>…WHAT</a:t>
            </a:r>
            <a:r>
              <a:rPr spc="-19" dirty="0"/>
              <a:t> IS</a:t>
            </a:r>
            <a:br>
              <a:rPr lang="en-GB" spc="-19" dirty="0"/>
            </a:br>
            <a:endParaRPr spc="-19" dirty="0"/>
          </a:p>
          <a:p>
            <a:pPr marL="9525">
              <a:lnSpc>
                <a:spcPts val="2738"/>
              </a:lnSpc>
            </a:pPr>
            <a:r>
              <a:rPr dirty="0"/>
              <a:t>MACHINE</a:t>
            </a:r>
            <a:r>
              <a:rPr spc="-34" dirty="0"/>
              <a:t> </a:t>
            </a:r>
            <a:r>
              <a:rPr spc="-8" dirty="0"/>
              <a:t>LEARNING?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8167" y="857250"/>
            <a:ext cx="3154680" cy="28392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Course Information</a:t>
            </a: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E7D5F941-E297-2B2D-8D61-340D951AB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533826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22224" y="857250"/>
            <a:ext cx="3621881" cy="2465070"/>
          </a:xfrm>
          <a:custGeom>
            <a:avLst/>
            <a:gdLst/>
            <a:ahLst/>
            <a:cxnLst/>
            <a:rect l="l" t="t" r="r" b="b"/>
            <a:pathLst>
              <a:path w="4829175" h="3286760">
                <a:moveTo>
                  <a:pt x="2502738" y="1508175"/>
                </a:moveTo>
                <a:lnTo>
                  <a:pt x="2490660" y="1436382"/>
                </a:lnTo>
                <a:lnTo>
                  <a:pt x="2440533" y="1374444"/>
                </a:lnTo>
                <a:lnTo>
                  <a:pt x="2397112" y="1348740"/>
                </a:lnTo>
                <a:lnTo>
                  <a:pt x="2348598" y="1323746"/>
                </a:lnTo>
                <a:lnTo>
                  <a:pt x="2302903" y="1297368"/>
                </a:lnTo>
                <a:lnTo>
                  <a:pt x="2260003" y="1269580"/>
                </a:lnTo>
                <a:lnTo>
                  <a:pt x="2219833" y="1240294"/>
                </a:lnTo>
                <a:lnTo>
                  <a:pt x="2182355" y="1209484"/>
                </a:lnTo>
                <a:lnTo>
                  <a:pt x="2147519" y="1177048"/>
                </a:lnTo>
                <a:lnTo>
                  <a:pt x="2115299" y="1142974"/>
                </a:lnTo>
                <a:lnTo>
                  <a:pt x="2085657" y="1107173"/>
                </a:lnTo>
                <a:lnTo>
                  <a:pt x="2058530" y="1069581"/>
                </a:lnTo>
                <a:lnTo>
                  <a:pt x="2033892" y="1030173"/>
                </a:lnTo>
                <a:lnTo>
                  <a:pt x="2011680" y="988860"/>
                </a:lnTo>
                <a:lnTo>
                  <a:pt x="1991880" y="945591"/>
                </a:lnTo>
                <a:lnTo>
                  <a:pt x="1974430" y="900303"/>
                </a:lnTo>
                <a:lnTo>
                  <a:pt x="1959292" y="852957"/>
                </a:lnTo>
                <a:lnTo>
                  <a:pt x="1946427" y="803465"/>
                </a:lnTo>
                <a:lnTo>
                  <a:pt x="1935784" y="751789"/>
                </a:lnTo>
                <a:lnTo>
                  <a:pt x="1927339" y="697865"/>
                </a:lnTo>
                <a:lnTo>
                  <a:pt x="1915299" y="646760"/>
                </a:lnTo>
                <a:lnTo>
                  <a:pt x="1896148" y="607275"/>
                </a:lnTo>
                <a:lnTo>
                  <a:pt x="1870824" y="577964"/>
                </a:lnTo>
                <a:lnTo>
                  <a:pt x="1805622" y="543941"/>
                </a:lnTo>
                <a:lnTo>
                  <a:pt x="1767687" y="536282"/>
                </a:lnTo>
                <a:lnTo>
                  <a:pt x="1727492" y="532904"/>
                </a:lnTo>
                <a:lnTo>
                  <a:pt x="1686013" y="532320"/>
                </a:lnTo>
                <a:lnTo>
                  <a:pt x="1603095" y="533666"/>
                </a:lnTo>
                <a:lnTo>
                  <a:pt x="1563611" y="532638"/>
                </a:lnTo>
                <a:lnTo>
                  <a:pt x="1513052" y="537464"/>
                </a:lnTo>
                <a:lnTo>
                  <a:pt x="1479651" y="556844"/>
                </a:lnTo>
                <a:lnTo>
                  <a:pt x="1450657" y="625195"/>
                </a:lnTo>
                <a:lnTo>
                  <a:pt x="1448269" y="667092"/>
                </a:lnTo>
                <a:lnTo>
                  <a:pt x="1450708" y="748665"/>
                </a:lnTo>
                <a:lnTo>
                  <a:pt x="1451940" y="802170"/>
                </a:lnTo>
                <a:lnTo>
                  <a:pt x="1456613" y="854773"/>
                </a:lnTo>
                <a:lnTo>
                  <a:pt x="1464462" y="906487"/>
                </a:lnTo>
                <a:lnTo>
                  <a:pt x="1475219" y="957351"/>
                </a:lnTo>
                <a:lnTo>
                  <a:pt x="1488643" y="1007351"/>
                </a:lnTo>
                <a:lnTo>
                  <a:pt x="1504467" y="1056525"/>
                </a:lnTo>
                <a:lnTo>
                  <a:pt x="1522437" y="1104887"/>
                </a:lnTo>
                <a:lnTo>
                  <a:pt x="1542313" y="1152448"/>
                </a:lnTo>
                <a:lnTo>
                  <a:pt x="1563827" y="1199222"/>
                </a:lnTo>
                <a:lnTo>
                  <a:pt x="1586712" y="1245235"/>
                </a:lnTo>
                <a:lnTo>
                  <a:pt x="1610741" y="1290497"/>
                </a:lnTo>
                <a:lnTo>
                  <a:pt x="1635633" y="1335024"/>
                </a:lnTo>
                <a:lnTo>
                  <a:pt x="1661147" y="1378839"/>
                </a:lnTo>
                <a:lnTo>
                  <a:pt x="1695843" y="1418450"/>
                </a:lnTo>
                <a:lnTo>
                  <a:pt x="1731048" y="1457185"/>
                </a:lnTo>
                <a:lnTo>
                  <a:pt x="1766900" y="1494878"/>
                </a:lnTo>
                <a:lnTo>
                  <a:pt x="1803552" y="1531366"/>
                </a:lnTo>
                <a:lnTo>
                  <a:pt x="1841144" y="1566468"/>
                </a:lnTo>
                <a:lnTo>
                  <a:pt x="1879815" y="1600034"/>
                </a:lnTo>
                <a:lnTo>
                  <a:pt x="1919706" y="1631873"/>
                </a:lnTo>
                <a:lnTo>
                  <a:pt x="1960981" y="1661807"/>
                </a:lnTo>
                <a:lnTo>
                  <a:pt x="2003780" y="1689684"/>
                </a:lnTo>
                <a:lnTo>
                  <a:pt x="2048230" y="1715325"/>
                </a:lnTo>
                <a:lnTo>
                  <a:pt x="2094496" y="1738566"/>
                </a:lnTo>
                <a:lnTo>
                  <a:pt x="2142706" y="1759216"/>
                </a:lnTo>
                <a:lnTo>
                  <a:pt x="2193023" y="1777111"/>
                </a:lnTo>
                <a:lnTo>
                  <a:pt x="2226957" y="1791474"/>
                </a:lnTo>
                <a:lnTo>
                  <a:pt x="2262949" y="1806079"/>
                </a:lnTo>
                <a:lnTo>
                  <a:pt x="2299551" y="1817954"/>
                </a:lnTo>
                <a:lnTo>
                  <a:pt x="2335339" y="1824126"/>
                </a:lnTo>
                <a:lnTo>
                  <a:pt x="2368867" y="1821611"/>
                </a:lnTo>
                <a:lnTo>
                  <a:pt x="2398699" y="1807425"/>
                </a:lnTo>
                <a:lnTo>
                  <a:pt x="2423414" y="1778596"/>
                </a:lnTo>
                <a:lnTo>
                  <a:pt x="2441562" y="1732153"/>
                </a:lnTo>
                <a:lnTo>
                  <a:pt x="2452357" y="1697621"/>
                </a:lnTo>
                <a:lnTo>
                  <a:pt x="2478138" y="1623288"/>
                </a:lnTo>
                <a:lnTo>
                  <a:pt x="2489847" y="1584769"/>
                </a:lnTo>
                <a:lnTo>
                  <a:pt x="2498598" y="1546186"/>
                </a:lnTo>
                <a:lnTo>
                  <a:pt x="2502738" y="1508175"/>
                </a:lnTo>
                <a:close/>
              </a:path>
              <a:path w="4829175" h="3286760">
                <a:moveTo>
                  <a:pt x="3663937" y="2194026"/>
                </a:moveTo>
                <a:lnTo>
                  <a:pt x="3655161" y="2148522"/>
                </a:lnTo>
                <a:lnTo>
                  <a:pt x="3633076" y="2096262"/>
                </a:lnTo>
                <a:lnTo>
                  <a:pt x="3606241" y="2052167"/>
                </a:lnTo>
                <a:lnTo>
                  <a:pt x="3578415" y="2013915"/>
                </a:lnTo>
                <a:lnTo>
                  <a:pt x="3549065" y="1981911"/>
                </a:lnTo>
                <a:lnTo>
                  <a:pt x="3517671" y="1956511"/>
                </a:lnTo>
                <a:lnTo>
                  <a:pt x="3483699" y="1938121"/>
                </a:lnTo>
                <a:lnTo>
                  <a:pt x="3446615" y="1927110"/>
                </a:lnTo>
                <a:lnTo>
                  <a:pt x="3405886" y="1923872"/>
                </a:lnTo>
                <a:lnTo>
                  <a:pt x="3360978" y="1928774"/>
                </a:lnTo>
                <a:lnTo>
                  <a:pt x="3311360" y="1942211"/>
                </a:lnTo>
                <a:lnTo>
                  <a:pt x="3256521" y="1964563"/>
                </a:lnTo>
                <a:lnTo>
                  <a:pt x="3209772" y="1985492"/>
                </a:lnTo>
                <a:lnTo>
                  <a:pt x="3162871" y="2004822"/>
                </a:lnTo>
                <a:lnTo>
                  <a:pt x="3115818" y="2022563"/>
                </a:lnTo>
                <a:lnTo>
                  <a:pt x="3068650" y="2038731"/>
                </a:lnTo>
                <a:lnTo>
                  <a:pt x="3021406" y="2053348"/>
                </a:lnTo>
                <a:lnTo>
                  <a:pt x="2974098" y="2066404"/>
                </a:lnTo>
                <a:lnTo>
                  <a:pt x="2926765" y="2077910"/>
                </a:lnTo>
                <a:lnTo>
                  <a:pt x="2879445" y="2087880"/>
                </a:lnTo>
                <a:lnTo>
                  <a:pt x="2832163" y="2096325"/>
                </a:lnTo>
                <a:lnTo>
                  <a:pt x="2784945" y="2103259"/>
                </a:lnTo>
                <a:lnTo>
                  <a:pt x="2737815" y="2108670"/>
                </a:lnTo>
                <a:lnTo>
                  <a:pt x="2690812" y="2112594"/>
                </a:lnTo>
                <a:lnTo>
                  <a:pt x="2643962" y="2115020"/>
                </a:lnTo>
                <a:lnTo>
                  <a:pt x="2597302" y="2115972"/>
                </a:lnTo>
                <a:lnTo>
                  <a:pt x="2550845" y="2115439"/>
                </a:lnTo>
                <a:lnTo>
                  <a:pt x="2504630" y="2113445"/>
                </a:lnTo>
                <a:lnTo>
                  <a:pt x="2458694" y="2110003"/>
                </a:lnTo>
                <a:lnTo>
                  <a:pt x="2413063" y="2105101"/>
                </a:lnTo>
                <a:lnTo>
                  <a:pt x="2367750" y="2098776"/>
                </a:lnTo>
                <a:lnTo>
                  <a:pt x="2322804" y="2091016"/>
                </a:lnTo>
                <a:lnTo>
                  <a:pt x="2278253" y="2081847"/>
                </a:lnTo>
                <a:lnTo>
                  <a:pt x="2234120" y="2071255"/>
                </a:lnTo>
                <a:lnTo>
                  <a:pt x="2190445" y="2059266"/>
                </a:lnTo>
                <a:lnTo>
                  <a:pt x="2147239" y="2045893"/>
                </a:lnTo>
                <a:lnTo>
                  <a:pt x="2104542" y="2031136"/>
                </a:lnTo>
                <a:lnTo>
                  <a:pt x="2062391" y="2014994"/>
                </a:lnTo>
                <a:lnTo>
                  <a:pt x="2020798" y="1997506"/>
                </a:lnTo>
                <a:lnTo>
                  <a:pt x="1979815" y="1978647"/>
                </a:lnTo>
                <a:lnTo>
                  <a:pt x="1939455" y="1958454"/>
                </a:lnTo>
                <a:lnTo>
                  <a:pt x="1899754" y="1936915"/>
                </a:lnTo>
                <a:lnTo>
                  <a:pt x="1860740" y="1914042"/>
                </a:lnTo>
                <a:lnTo>
                  <a:pt x="1822437" y="1889861"/>
                </a:lnTo>
                <a:lnTo>
                  <a:pt x="1784883" y="1864372"/>
                </a:lnTo>
                <a:lnTo>
                  <a:pt x="1748104" y="1837575"/>
                </a:lnTo>
                <a:lnTo>
                  <a:pt x="1712137" y="1809483"/>
                </a:lnTo>
                <a:lnTo>
                  <a:pt x="1676996" y="1780120"/>
                </a:lnTo>
                <a:lnTo>
                  <a:pt x="1642732" y="1749475"/>
                </a:lnTo>
                <a:lnTo>
                  <a:pt x="1609356" y="1717573"/>
                </a:lnTo>
                <a:lnTo>
                  <a:pt x="1576895" y="1684401"/>
                </a:lnTo>
                <a:lnTo>
                  <a:pt x="1545399" y="1649996"/>
                </a:lnTo>
                <a:lnTo>
                  <a:pt x="1514881" y="1614347"/>
                </a:lnTo>
                <a:lnTo>
                  <a:pt x="1485379" y="1577467"/>
                </a:lnTo>
                <a:lnTo>
                  <a:pt x="1456931" y="1539367"/>
                </a:lnTo>
                <a:lnTo>
                  <a:pt x="1429169" y="1500746"/>
                </a:lnTo>
                <a:lnTo>
                  <a:pt x="1402867" y="1461503"/>
                </a:lnTo>
                <a:lnTo>
                  <a:pt x="1378038" y="1421650"/>
                </a:lnTo>
                <a:lnTo>
                  <a:pt x="1354683" y="1381239"/>
                </a:lnTo>
                <a:lnTo>
                  <a:pt x="1332801" y="1340281"/>
                </a:lnTo>
                <a:lnTo>
                  <a:pt x="1312379" y="1298829"/>
                </a:lnTo>
                <a:lnTo>
                  <a:pt x="1293418" y="1256919"/>
                </a:lnTo>
                <a:lnTo>
                  <a:pt x="1275930" y="1214551"/>
                </a:lnTo>
                <a:lnTo>
                  <a:pt x="1259916" y="1171790"/>
                </a:lnTo>
                <a:lnTo>
                  <a:pt x="1245374" y="1128661"/>
                </a:lnTo>
                <a:lnTo>
                  <a:pt x="1232293" y="1085176"/>
                </a:lnTo>
                <a:lnTo>
                  <a:pt x="1220685" y="1041400"/>
                </a:lnTo>
                <a:lnTo>
                  <a:pt x="1210551" y="997331"/>
                </a:lnTo>
                <a:lnTo>
                  <a:pt x="1201877" y="953033"/>
                </a:lnTo>
                <a:lnTo>
                  <a:pt x="1194676" y="908507"/>
                </a:lnTo>
                <a:lnTo>
                  <a:pt x="1188948" y="863815"/>
                </a:lnTo>
                <a:lnTo>
                  <a:pt x="1184681" y="818972"/>
                </a:lnTo>
                <a:lnTo>
                  <a:pt x="1181887" y="774014"/>
                </a:lnTo>
                <a:lnTo>
                  <a:pt x="1180566" y="728967"/>
                </a:lnTo>
                <a:lnTo>
                  <a:pt x="1180719" y="683869"/>
                </a:lnTo>
                <a:lnTo>
                  <a:pt x="1182344" y="638759"/>
                </a:lnTo>
                <a:lnTo>
                  <a:pt x="1185430" y="593661"/>
                </a:lnTo>
                <a:lnTo>
                  <a:pt x="1189990" y="548614"/>
                </a:lnTo>
                <a:lnTo>
                  <a:pt x="1196022" y="503631"/>
                </a:lnTo>
                <a:lnTo>
                  <a:pt x="1203528" y="458774"/>
                </a:lnTo>
                <a:lnTo>
                  <a:pt x="1212494" y="414045"/>
                </a:lnTo>
                <a:lnTo>
                  <a:pt x="1222946" y="369506"/>
                </a:lnTo>
                <a:lnTo>
                  <a:pt x="1234859" y="325158"/>
                </a:lnTo>
                <a:lnTo>
                  <a:pt x="1248244" y="281063"/>
                </a:lnTo>
                <a:lnTo>
                  <a:pt x="1263103" y="237236"/>
                </a:lnTo>
                <a:lnTo>
                  <a:pt x="1279436" y="193700"/>
                </a:lnTo>
                <a:lnTo>
                  <a:pt x="1297241" y="150507"/>
                </a:lnTo>
                <a:lnTo>
                  <a:pt x="1316520" y="107683"/>
                </a:lnTo>
                <a:lnTo>
                  <a:pt x="1337271" y="65265"/>
                </a:lnTo>
                <a:lnTo>
                  <a:pt x="1359484" y="23266"/>
                </a:lnTo>
                <a:lnTo>
                  <a:pt x="1372755" y="0"/>
                </a:lnTo>
                <a:lnTo>
                  <a:pt x="832726" y="0"/>
                </a:lnTo>
                <a:lnTo>
                  <a:pt x="810107" y="59067"/>
                </a:lnTo>
                <a:lnTo>
                  <a:pt x="795058" y="102349"/>
                </a:lnTo>
                <a:lnTo>
                  <a:pt x="781088" y="145884"/>
                </a:lnTo>
                <a:lnTo>
                  <a:pt x="768197" y="189649"/>
                </a:lnTo>
                <a:lnTo>
                  <a:pt x="756412" y="233641"/>
                </a:lnTo>
                <a:lnTo>
                  <a:pt x="745718" y="277837"/>
                </a:lnTo>
                <a:lnTo>
                  <a:pt x="736117" y="322211"/>
                </a:lnTo>
                <a:lnTo>
                  <a:pt x="727608" y="366750"/>
                </a:lnTo>
                <a:lnTo>
                  <a:pt x="720204" y="411454"/>
                </a:lnTo>
                <a:lnTo>
                  <a:pt x="713892" y="456285"/>
                </a:lnTo>
                <a:lnTo>
                  <a:pt x="708672" y="501230"/>
                </a:lnTo>
                <a:lnTo>
                  <a:pt x="704570" y="546265"/>
                </a:lnTo>
                <a:lnTo>
                  <a:pt x="701560" y="591400"/>
                </a:lnTo>
                <a:lnTo>
                  <a:pt x="699655" y="636587"/>
                </a:lnTo>
                <a:lnTo>
                  <a:pt x="698855" y="681824"/>
                </a:lnTo>
                <a:lnTo>
                  <a:pt x="699160" y="727087"/>
                </a:lnTo>
                <a:lnTo>
                  <a:pt x="700582" y="772375"/>
                </a:lnTo>
                <a:lnTo>
                  <a:pt x="703110" y="817651"/>
                </a:lnTo>
                <a:lnTo>
                  <a:pt x="706742" y="862901"/>
                </a:lnTo>
                <a:lnTo>
                  <a:pt x="711492" y="908113"/>
                </a:lnTo>
                <a:lnTo>
                  <a:pt x="717359" y="953274"/>
                </a:lnTo>
                <a:lnTo>
                  <a:pt x="724331" y="998359"/>
                </a:lnTo>
                <a:lnTo>
                  <a:pt x="732434" y="1043355"/>
                </a:lnTo>
                <a:lnTo>
                  <a:pt x="741641" y="1088237"/>
                </a:lnTo>
                <a:lnTo>
                  <a:pt x="751979" y="1132992"/>
                </a:lnTo>
                <a:lnTo>
                  <a:pt x="763435" y="1177620"/>
                </a:lnTo>
                <a:lnTo>
                  <a:pt x="776008" y="1222070"/>
                </a:lnTo>
                <a:lnTo>
                  <a:pt x="789711" y="1266355"/>
                </a:lnTo>
                <a:lnTo>
                  <a:pt x="804532" y="1310436"/>
                </a:lnTo>
                <a:lnTo>
                  <a:pt x="820483" y="1354315"/>
                </a:lnTo>
                <a:lnTo>
                  <a:pt x="837565" y="1397952"/>
                </a:lnTo>
                <a:lnTo>
                  <a:pt x="855776" y="1441348"/>
                </a:lnTo>
                <a:lnTo>
                  <a:pt x="875118" y="1484490"/>
                </a:lnTo>
                <a:lnTo>
                  <a:pt x="895591" y="1527340"/>
                </a:lnTo>
                <a:lnTo>
                  <a:pt x="917194" y="1569897"/>
                </a:lnTo>
                <a:lnTo>
                  <a:pt x="939939" y="1612138"/>
                </a:lnTo>
                <a:lnTo>
                  <a:pt x="963815" y="1654048"/>
                </a:lnTo>
                <a:lnTo>
                  <a:pt x="988834" y="1695602"/>
                </a:lnTo>
                <a:lnTo>
                  <a:pt x="1014984" y="1736801"/>
                </a:lnTo>
                <a:lnTo>
                  <a:pt x="1042276" y="1777606"/>
                </a:lnTo>
                <a:lnTo>
                  <a:pt x="1070724" y="1818005"/>
                </a:lnTo>
                <a:lnTo>
                  <a:pt x="1100175" y="1857743"/>
                </a:lnTo>
                <a:lnTo>
                  <a:pt x="1130515" y="1896516"/>
                </a:lnTo>
                <a:lnTo>
                  <a:pt x="1161707" y="1934337"/>
                </a:lnTo>
                <a:lnTo>
                  <a:pt x="1193736" y="1971192"/>
                </a:lnTo>
                <a:lnTo>
                  <a:pt x="1226553" y="2007095"/>
                </a:lnTo>
                <a:lnTo>
                  <a:pt x="1260170" y="2042020"/>
                </a:lnTo>
                <a:lnTo>
                  <a:pt x="1294536" y="2075967"/>
                </a:lnTo>
                <a:lnTo>
                  <a:pt x="1329639" y="2108936"/>
                </a:lnTo>
                <a:lnTo>
                  <a:pt x="1365440" y="2140915"/>
                </a:lnTo>
                <a:lnTo>
                  <a:pt x="1401940" y="2171903"/>
                </a:lnTo>
                <a:lnTo>
                  <a:pt x="1439100" y="2201900"/>
                </a:lnTo>
                <a:lnTo>
                  <a:pt x="1476908" y="2230882"/>
                </a:lnTo>
                <a:lnTo>
                  <a:pt x="1515313" y="2258860"/>
                </a:lnTo>
                <a:lnTo>
                  <a:pt x="1554327" y="2285822"/>
                </a:lnTo>
                <a:lnTo>
                  <a:pt x="1593900" y="2311768"/>
                </a:lnTo>
                <a:lnTo>
                  <a:pt x="1634020" y="2336685"/>
                </a:lnTo>
                <a:lnTo>
                  <a:pt x="1674660" y="2360561"/>
                </a:lnTo>
                <a:lnTo>
                  <a:pt x="1715795" y="2383421"/>
                </a:lnTo>
                <a:lnTo>
                  <a:pt x="1757413" y="2405227"/>
                </a:lnTo>
                <a:lnTo>
                  <a:pt x="1799463" y="2425992"/>
                </a:lnTo>
                <a:lnTo>
                  <a:pt x="1841957" y="2445702"/>
                </a:lnTo>
                <a:lnTo>
                  <a:pt x="1884832" y="2464346"/>
                </a:lnTo>
                <a:lnTo>
                  <a:pt x="1928101" y="2481935"/>
                </a:lnTo>
                <a:lnTo>
                  <a:pt x="1971725" y="2498458"/>
                </a:lnTo>
                <a:lnTo>
                  <a:pt x="2015667" y="2513901"/>
                </a:lnTo>
                <a:lnTo>
                  <a:pt x="2059927" y="2528265"/>
                </a:lnTo>
                <a:lnTo>
                  <a:pt x="2104466" y="2541549"/>
                </a:lnTo>
                <a:lnTo>
                  <a:pt x="2149271" y="2553741"/>
                </a:lnTo>
                <a:lnTo>
                  <a:pt x="2194306" y="2564828"/>
                </a:lnTo>
                <a:lnTo>
                  <a:pt x="2239556" y="2574823"/>
                </a:lnTo>
                <a:lnTo>
                  <a:pt x="2284984" y="2583713"/>
                </a:lnTo>
                <a:lnTo>
                  <a:pt x="2330589" y="2591485"/>
                </a:lnTo>
                <a:lnTo>
                  <a:pt x="2376335" y="2598140"/>
                </a:lnTo>
                <a:lnTo>
                  <a:pt x="2422194" y="2603665"/>
                </a:lnTo>
                <a:lnTo>
                  <a:pt x="2468143" y="2608072"/>
                </a:lnTo>
                <a:lnTo>
                  <a:pt x="2514155" y="2611348"/>
                </a:lnTo>
                <a:lnTo>
                  <a:pt x="2560231" y="2613469"/>
                </a:lnTo>
                <a:lnTo>
                  <a:pt x="2606319" y="2614460"/>
                </a:lnTo>
                <a:lnTo>
                  <a:pt x="2652407" y="2614295"/>
                </a:lnTo>
                <a:lnTo>
                  <a:pt x="2698470" y="2612974"/>
                </a:lnTo>
                <a:lnTo>
                  <a:pt x="2744482" y="2610497"/>
                </a:lnTo>
                <a:lnTo>
                  <a:pt x="2790418" y="2606852"/>
                </a:lnTo>
                <a:lnTo>
                  <a:pt x="2836265" y="2602026"/>
                </a:lnTo>
                <a:lnTo>
                  <a:pt x="2881985" y="2596032"/>
                </a:lnTo>
                <a:lnTo>
                  <a:pt x="2927566" y="2588844"/>
                </a:lnTo>
                <a:lnTo>
                  <a:pt x="2972981" y="2580475"/>
                </a:lnTo>
                <a:lnTo>
                  <a:pt x="3018193" y="2570911"/>
                </a:lnTo>
                <a:lnTo>
                  <a:pt x="3063202" y="2560155"/>
                </a:lnTo>
                <a:lnTo>
                  <a:pt x="3107969" y="2548191"/>
                </a:lnTo>
                <a:lnTo>
                  <a:pt x="3152470" y="2535009"/>
                </a:lnTo>
                <a:lnTo>
                  <a:pt x="3196679" y="2520619"/>
                </a:lnTo>
                <a:lnTo>
                  <a:pt x="3240595" y="2505011"/>
                </a:lnTo>
                <a:lnTo>
                  <a:pt x="3284156" y="2488171"/>
                </a:lnTo>
                <a:lnTo>
                  <a:pt x="3327374" y="2470099"/>
                </a:lnTo>
                <a:lnTo>
                  <a:pt x="3370211" y="2450782"/>
                </a:lnTo>
                <a:lnTo>
                  <a:pt x="3412642" y="2430234"/>
                </a:lnTo>
                <a:lnTo>
                  <a:pt x="3492449" y="2388895"/>
                </a:lnTo>
                <a:lnTo>
                  <a:pt x="3530257" y="2368842"/>
                </a:lnTo>
                <a:lnTo>
                  <a:pt x="3566414" y="2347493"/>
                </a:lnTo>
                <a:lnTo>
                  <a:pt x="3599230" y="2324062"/>
                </a:lnTo>
                <a:lnTo>
                  <a:pt x="3627056" y="2297785"/>
                </a:lnTo>
                <a:lnTo>
                  <a:pt x="3661067" y="2233549"/>
                </a:lnTo>
                <a:lnTo>
                  <a:pt x="3663937" y="2194026"/>
                </a:lnTo>
                <a:close/>
              </a:path>
              <a:path w="4829175" h="3286760">
                <a:moveTo>
                  <a:pt x="4829035" y="1063980"/>
                </a:moveTo>
                <a:lnTo>
                  <a:pt x="4818634" y="1063980"/>
                </a:lnTo>
                <a:lnTo>
                  <a:pt x="4777956" y="1076680"/>
                </a:lnTo>
                <a:lnTo>
                  <a:pt x="4711331" y="1114780"/>
                </a:lnTo>
                <a:lnTo>
                  <a:pt x="4663313" y="1178280"/>
                </a:lnTo>
                <a:lnTo>
                  <a:pt x="4645901" y="1229080"/>
                </a:lnTo>
                <a:lnTo>
                  <a:pt x="4632693" y="1279880"/>
                </a:lnTo>
                <a:lnTo>
                  <a:pt x="4625391" y="1317980"/>
                </a:lnTo>
                <a:lnTo>
                  <a:pt x="4614938" y="1343380"/>
                </a:lnTo>
                <a:lnTo>
                  <a:pt x="4603394" y="1368780"/>
                </a:lnTo>
                <a:lnTo>
                  <a:pt x="4592815" y="1394180"/>
                </a:lnTo>
                <a:lnTo>
                  <a:pt x="4576102" y="1444980"/>
                </a:lnTo>
                <a:lnTo>
                  <a:pt x="4558449" y="1483080"/>
                </a:lnTo>
                <a:lnTo>
                  <a:pt x="4539856" y="1533880"/>
                </a:lnTo>
                <a:lnTo>
                  <a:pt x="4520349" y="1584680"/>
                </a:lnTo>
                <a:lnTo>
                  <a:pt x="4499940" y="1622780"/>
                </a:lnTo>
                <a:lnTo>
                  <a:pt x="4478629" y="1660880"/>
                </a:lnTo>
                <a:lnTo>
                  <a:pt x="4456455" y="1711680"/>
                </a:lnTo>
                <a:lnTo>
                  <a:pt x="4433405" y="1749780"/>
                </a:lnTo>
                <a:lnTo>
                  <a:pt x="4409516" y="1787880"/>
                </a:lnTo>
                <a:lnTo>
                  <a:pt x="4384776" y="1825980"/>
                </a:lnTo>
                <a:lnTo>
                  <a:pt x="4359237" y="1876780"/>
                </a:lnTo>
                <a:lnTo>
                  <a:pt x="4332884" y="1914880"/>
                </a:lnTo>
                <a:lnTo>
                  <a:pt x="4305732" y="1952980"/>
                </a:lnTo>
                <a:lnTo>
                  <a:pt x="4277804" y="1991080"/>
                </a:lnTo>
                <a:lnTo>
                  <a:pt x="4249115" y="2029180"/>
                </a:lnTo>
                <a:lnTo>
                  <a:pt x="4219689" y="2054580"/>
                </a:lnTo>
                <a:lnTo>
                  <a:pt x="4189514" y="2092680"/>
                </a:lnTo>
                <a:lnTo>
                  <a:pt x="4158615" y="2130780"/>
                </a:lnTo>
                <a:lnTo>
                  <a:pt x="4127017" y="2168880"/>
                </a:lnTo>
                <a:lnTo>
                  <a:pt x="4094721" y="2194280"/>
                </a:lnTo>
                <a:lnTo>
                  <a:pt x="4061752" y="2232380"/>
                </a:lnTo>
                <a:lnTo>
                  <a:pt x="4028109" y="2257780"/>
                </a:lnTo>
                <a:lnTo>
                  <a:pt x="3993832" y="2295880"/>
                </a:lnTo>
                <a:lnTo>
                  <a:pt x="3958907" y="2321280"/>
                </a:lnTo>
                <a:lnTo>
                  <a:pt x="3923360" y="2346680"/>
                </a:lnTo>
                <a:lnTo>
                  <a:pt x="3887216" y="2384780"/>
                </a:lnTo>
                <a:lnTo>
                  <a:pt x="3850475" y="2410180"/>
                </a:lnTo>
                <a:lnTo>
                  <a:pt x="3813149" y="2435580"/>
                </a:lnTo>
                <a:lnTo>
                  <a:pt x="3736822" y="2486380"/>
                </a:lnTo>
                <a:lnTo>
                  <a:pt x="3658349" y="2537180"/>
                </a:lnTo>
                <a:lnTo>
                  <a:pt x="3618331" y="2549880"/>
                </a:lnTo>
                <a:lnTo>
                  <a:pt x="3536861" y="2600680"/>
                </a:lnTo>
                <a:lnTo>
                  <a:pt x="3495408" y="2613380"/>
                </a:lnTo>
                <a:lnTo>
                  <a:pt x="3453511" y="2638780"/>
                </a:lnTo>
                <a:lnTo>
                  <a:pt x="3368421" y="2664180"/>
                </a:lnTo>
                <a:lnTo>
                  <a:pt x="3325253" y="2689580"/>
                </a:lnTo>
                <a:lnTo>
                  <a:pt x="3058452" y="2765780"/>
                </a:lnTo>
                <a:lnTo>
                  <a:pt x="3012821" y="2765780"/>
                </a:lnTo>
                <a:lnTo>
                  <a:pt x="2920682" y="2791180"/>
                </a:lnTo>
                <a:lnTo>
                  <a:pt x="2827477" y="2791180"/>
                </a:lnTo>
                <a:lnTo>
                  <a:pt x="2780512" y="2803880"/>
                </a:lnTo>
                <a:lnTo>
                  <a:pt x="2446236" y="2803880"/>
                </a:lnTo>
                <a:lnTo>
                  <a:pt x="2397874" y="2791180"/>
                </a:lnTo>
                <a:lnTo>
                  <a:pt x="2349385" y="2791180"/>
                </a:lnTo>
                <a:lnTo>
                  <a:pt x="2300821" y="2778480"/>
                </a:lnTo>
                <a:lnTo>
                  <a:pt x="2252154" y="2778480"/>
                </a:lnTo>
                <a:lnTo>
                  <a:pt x="2156460" y="2753080"/>
                </a:lnTo>
                <a:lnTo>
                  <a:pt x="2109889" y="2753080"/>
                </a:lnTo>
                <a:lnTo>
                  <a:pt x="1972779" y="2714980"/>
                </a:lnTo>
                <a:lnTo>
                  <a:pt x="1927987" y="2689580"/>
                </a:lnTo>
                <a:lnTo>
                  <a:pt x="1796440" y="2651480"/>
                </a:lnTo>
                <a:lnTo>
                  <a:pt x="1753577" y="2626080"/>
                </a:lnTo>
                <a:lnTo>
                  <a:pt x="1711236" y="2613380"/>
                </a:lnTo>
                <a:lnTo>
                  <a:pt x="1628152" y="2562580"/>
                </a:lnTo>
                <a:lnTo>
                  <a:pt x="1587423" y="2549880"/>
                </a:lnTo>
                <a:lnTo>
                  <a:pt x="1507655" y="2499080"/>
                </a:lnTo>
                <a:lnTo>
                  <a:pt x="1468640" y="2473680"/>
                </a:lnTo>
                <a:lnTo>
                  <a:pt x="1430223" y="2448280"/>
                </a:lnTo>
                <a:lnTo>
                  <a:pt x="1392415" y="2422880"/>
                </a:lnTo>
                <a:lnTo>
                  <a:pt x="1355217" y="2397480"/>
                </a:lnTo>
                <a:lnTo>
                  <a:pt x="1318653" y="2372080"/>
                </a:lnTo>
                <a:lnTo>
                  <a:pt x="1282725" y="2333980"/>
                </a:lnTo>
                <a:lnTo>
                  <a:pt x="1247457" y="2308580"/>
                </a:lnTo>
                <a:lnTo>
                  <a:pt x="1212850" y="2283180"/>
                </a:lnTo>
                <a:lnTo>
                  <a:pt x="1178915" y="2245080"/>
                </a:lnTo>
                <a:lnTo>
                  <a:pt x="1145667" y="2219680"/>
                </a:lnTo>
                <a:lnTo>
                  <a:pt x="1113116" y="2181580"/>
                </a:lnTo>
                <a:lnTo>
                  <a:pt x="1081265" y="2156180"/>
                </a:lnTo>
                <a:lnTo>
                  <a:pt x="1050150" y="2118080"/>
                </a:lnTo>
                <a:lnTo>
                  <a:pt x="1019759" y="2079980"/>
                </a:lnTo>
                <a:lnTo>
                  <a:pt x="990104" y="2054580"/>
                </a:lnTo>
                <a:lnTo>
                  <a:pt x="961212" y="2016480"/>
                </a:lnTo>
                <a:lnTo>
                  <a:pt x="933081" y="1978380"/>
                </a:lnTo>
                <a:lnTo>
                  <a:pt x="905738" y="1940280"/>
                </a:lnTo>
                <a:lnTo>
                  <a:pt x="879170" y="1902180"/>
                </a:lnTo>
                <a:lnTo>
                  <a:pt x="853414" y="1864080"/>
                </a:lnTo>
                <a:lnTo>
                  <a:pt x="828459" y="1825980"/>
                </a:lnTo>
                <a:lnTo>
                  <a:pt x="804329" y="1787880"/>
                </a:lnTo>
                <a:lnTo>
                  <a:pt x="781037" y="1749780"/>
                </a:lnTo>
                <a:lnTo>
                  <a:pt x="758596" y="1711680"/>
                </a:lnTo>
                <a:lnTo>
                  <a:pt x="737006" y="1673580"/>
                </a:lnTo>
                <a:lnTo>
                  <a:pt x="716280" y="1622780"/>
                </a:lnTo>
                <a:lnTo>
                  <a:pt x="696442" y="1584680"/>
                </a:lnTo>
                <a:lnTo>
                  <a:pt x="677494" y="1546580"/>
                </a:lnTo>
                <a:lnTo>
                  <a:pt x="659447" y="1508480"/>
                </a:lnTo>
                <a:lnTo>
                  <a:pt x="642315" y="1457680"/>
                </a:lnTo>
                <a:lnTo>
                  <a:pt x="626110" y="1419580"/>
                </a:lnTo>
                <a:lnTo>
                  <a:pt x="610844" y="1368780"/>
                </a:lnTo>
                <a:lnTo>
                  <a:pt x="596519" y="1330680"/>
                </a:lnTo>
                <a:lnTo>
                  <a:pt x="583158" y="1279880"/>
                </a:lnTo>
                <a:lnTo>
                  <a:pt x="570763" y="1241780"/>
                </a:lnTo>
                <a:lnTo>
                  <a:pt x="559358" y="1190980"/>
                </a:lnTo>
                <a:lnTo>
                  <a:pt x="548944" y="1152880"/>
                </a:lnTo>
                <a:lnTo>
                  <a:pt x="539534" y="1102080"/>
                </a:lnTo>
                <a:lnTo>
                  <a:pt x="531152" y="1063980"/>
                </a:lnTo>
                <a:lnTo>
                  <a:pt x="523786" y="1013180"/>
                </a:lnTo>
                <a:lnTo>
                  <a:pt x="517461" y="962380"/>
                </a:lnTo>
                <a:lnTo>
                  <a:pt x="512191" y="924280"/>
                </a:lnTo>
                <a:lnTo>
                  <a:pt x="507987" y="873480"/>
                </a:lnTo>
                <a:lnTo>
                  <a:pt x="504850" y="822680"/>
                </a:lnTo>
                <a:lnTo>
                  <a:pt x="502805" y="771880"/>
                </a:lnTo>
                <a:lnTo>
                  <a:pt x="501853" y="733780"/>
                </a:lnTo>
                <a:lnTo>
                  <a:pt x="501891" y="721080"/>
                </a:lnTo>
                <a:lnTo>
                  <a:pt x="502005" y="682980"/>
                </a:lnTo>
                <a:lnTo>
                  <a:pt x="503288" y="632180"/>
                </a:lnTo>
                <a:lnTo>
                  <a:pt x="505460" y="581380"/>
                </a:lnTo>
                <a:lnTo>
                  <a:pt x="508660" y="530580"/>
                </a:lnTo>
                <a:lnTo>
                  <a:pt x="512876" y="492480"/>
                </a:lnTo>
                <a:lnTo>
                  <a:pt x="518109" y="441680"/>
                </a:lnTo>
                <a:lnTo>
                  <a:pt x="524332" y="390880"/>
                </a:lnTo>
                <a:lnTo>
                  <a:pt x="531545" y="352780"/>
                </a:lnTo>
                <a:lnTo>
                  <a:pt x="539737" y="301980"/>
                </a:lnTo>
                <a:lnTo>
                  <a:pt x="548894" y="251180"/>
                </a:lnTo>
                <a:lnTo>
                  <a:pt x="559003" y="213080"/>
                </a:lnTo>
                <a:lnTo>
                  <a:pt x="570064" y="162280"/>
                </a:lnTo>
                <a:lnTo>
                  <a:pt x="582053" y="124180"/>
                </a:lnTo>
                <a:lnTo>
                  <a:pt x="594982" y="73380"/>
                </a:lnTo>
                <a:lnTo>
                  <a:pt x="608812" y="35280"/>
                </a:lnTo>
                <a:lnTo>
                  <a:pt x="617702" y="9880"/>
                </a:lnTo>
                <a:lnTo>
                  <a:pt x="110744" y="9880"/>
                </a:lnTo>
                <a:lnTo>
                  <a:pt x="99021" y="47980"/>
                </a:lnTo>
                <a:lnTo>
                  <a:pt x="85318" y="98780"/>
                </a:lnTo>
                <a:lnTo>
                  <a:pt x="72669" y="149580"/>
                </a:lnTo>
                <a:lnTo>
                  <a:pt x="61061" y="187680"/>
                </a:lnTo>
                <a:lnTo>
                  <a:pt x="50482" y="238480"/>
                </a:lnTo>
                <a:lnTo>
                  <a:pt x="40932" y="289280"/>
                </a:lnTo>
                <a:lnTo>
                  <a:pt x="32410" y="340080"/>
                </a:lnTo>
                <a:lnTo>
                  <a:pt x="24892" y="390880"/>
                </a:lnTo>
                <a:lnTo>
                  <a:pt x="18389" y="441680"/>
                </a:lnTo>
                <a:lnTo>
                  <a:pt x="12877" y="492480"/>
                </a:lnTo>
                <a:lnTo>
                  <a:pt x="8356" y="530580"/>
                </a:lnTo>
                <a:lnTo>
                  <a:pt x="4813" y="581380"/>
                </a:lnTo>
                <a:lnTo>
                  <a:pt x="2247" y="632180"/>
                </a:lnTo>
                <a:lnTo>
                  <a:pt x="647" y="682980"/>
                </a:lnTo>
                <a:lnTo>
                  <a:pt x="0" y="721080"/>
                </a:lnTo>
                <a:lnTo>
                  <a:pt x="317" y="771880"/>
                </a:lnTo>
                <a:lnTo>
                  <a:pt x="1574" y="822680"/>
                </a:lnTo>
                <a:lnTo>
                  <a:pt x="3759" y="873480"/>
                </a:lnTo>
                <a:lnTo>
                  <a:pt x="6883" y="911580"/>
                </a:lnTo>
                <a:lnTo>
                  <a:pt x="10922" y="962380"/>
                </a:lnTo>
                <a:lnTo>
                  <a:pt x="15875" y="1013180"/>
                </a:lnTo>
                <a:lnTo>
                  <a:pt x="21729" y="1051280"/>
                </a:lnTo>
                <a:lnTo>
                  <a:pt x="28486" y="1102080"/>
                </a:lnTo>
                <a:lnTo>
                  <a:pt x="36131" y="1152880"/>
                </a:lnTo>
                <a:lnTo>
                  <a:pt x="44665" y="1190980"/>
                </a:lnTo>
                <a:lnTo>
                  <a:pt x="54063" y="1241780"/>
                </a:lnTo>
                <a:lnTo>
                  <a:pt x="64338" y="1292580"/>
                </a:lnTo>
                <a:lnTo>
                  <a:pt x="75463" y="1330680"/>
                </a:lnTo>
                <a:lnTo>
                  <a:pt x="87452" y="1381480"/>
                </a:lnTo>
                <a:lnTo>
                  <a:pt x="100279" y="1419580"/>
                </a:lnTo>
                <a:lnTo>
                  <a:pt x="113944" y="1470380"/>
                </a:lnTo>
                <a:lnTo>
                  <a:pt x="128435" y="1508480"/>
                </a:lnTo>
                <a:lnTo>
                  <a:pt x="143751" y="1559280"/>
                </a:lnTo>
                <a:lnTo>
                  <a:pt x="159880" y="1597380"/>
                </a:lnTo>
                <a:lnTo>
                  <a:pt x="176809" y="1648180"/>
                </a:lnTo>
                <a:lnTo>
                  <a:pt x="194551" y="1686280"/>
                </a:lnTo>
                <a:lnTo>
                  <a:pt x="213067" y="1724380"/>
                </a:lnTo>
                <a:lnTo>
                  <a:pt x="232384" y="1775180"/>
                </a:lnTo>
                <a:lnTo>
                  <a:pt x="252463" y="1813280"/>
                </a:lnTo>
                <a:lnTo>
                  <a:pt x="273316" y="1851380"/>
                </a:lnTo>
                <a:lnTo>
                  <a:pt x="294932" y="1902180"/>
                </a:lnTo>
                <a:lnTo>
                  <a:pt x="317296" y="1940280"/>
                </a:lnTo>
                <a:lnTo>
                  <a:pt x="340398" y="1978380"/>
                </a:lnTo>
                <a:lnTo>
                  <a:pt x="364248" y="2016480"/>
                </a:lnTo>
                <a:lnTo>
                  <a:pt x="388823" y="2067280"/>
                </a:lnTo>
                <a:lnTo>
                  <a:pt x="414134" y="2105380"/>
                </a:lnTo>
                <a:lnTo>
                  <a:pt x="445554" y="2143480"/>
                </a:lnTo>
                <a:lnTo>
                  <a:pt x="477456" y="2181580"/>
                </a:lnTo>
                <a:lnTo>
                  <a:pt x="509816" y="2232380"/>
                </a:lnTo>
                <a:lnTo>
                  <a:pt x="542632" y="2270480"/>
                </a:lnTo>
                <a:lnTo>
                  <a:pt x="575906" y="2308580"/>
                </a:lnTo>
                <a:lnTo>
                  <a:pt x="609612" y="2346680"/>
                </a:lnTo>
                <a:lnTo>
                  <a:pt x="643750" y="2384780"/>
                </a:lnTo>
                <a:lnTo>
                  <a:pt x="678319" y="2422880"/>
                </a:lnTo>
                <a:lnTo>
                  <a:pt x="713295" y="2460980"/>
                </a:lnTo>
                <a:lnTo>
                  <a:pt x="748690" y="2486380"/>
                </a:lnTo>
                <a:lnTo>
                  <a:pt x="784466" y="2524480"/>
                </a:lnTo>
                <a:lnTo>
                  <a:pt x="820648" y="2562580"/>
                </a:lnTo>
                <a:lnTo>
                  <a:pt x="857199" y="2587980"/>
                </a:lnTo>
                <a:lnTo>
                  <a:pt x="894130" y="2626080"/>
                </a:lnTo>
                <a:lnTo>
                  <a:pt x="931430" y="2651480"/>
                </a:lnTo>
                <a:lnTo>
                  <a:pt x="969086" y="2689580"/>
                </a:lnTo>
                <a:lnTo>
                  <a:pt x="1007084" y="2714980"/>
                </a:lnTo>
                <a:lnTo>
                  <a:pt x="1045438" y="2753080"/>
                </a:lnTo>
                <a:lnTo>
                  <a:pt x="1123111" y="2803880"/>
                </a:lnTo>
                <a:lnTo>
                  <a:pt x="1282179" y="2905480"/>
                </a:lnTo>
                <a:lnTo>
                  <a:pt x="1445780" y="3007080"/>
                </a:lnTo>
                <a:lnTo>
                  <a:pt x="1487322" y="3019780"/>
                </a:lnTo>
                <a:lnTo>
                  <a:pt x="1529105" y="3045180"/>
                </a:lnTo>
                <a:lnTo>
                  <a:pt x="1571129" y="3057880"/>
                </a:lnTo>
                <a:lnTo>
                  <a:pt x="1613369" y="3083280"/>
                </a:lnTo>
                <a:lnTo>
                  <a:pt x="1655826" y="3095980"/>
                </a:lnTo>
                <a:lnTo>
                  <a:pt x="1698485" y="3121380"/>
                </a:lnTo>
                <a:lnTo>
                  <a:pt x="2134755" y="3248380"/>
                </a:lnTo>
                <a:lnTo>
                  <a:pt x="2179167" y="3248380"/>
                </a:lnTo>
                <a:lnTo>
                  <a:pt x="2268296" y="3273780"/>
                </a:lnTo>
                <a:lnTo>
                  <a:pt x="2357793" y="3273780"/>
                </a:lnTo>
                <a:lnTo>
                  <a:pt x="2402662" y="3286480"/>
                </a:lnTo>
                <a:lnTo>
                  <a:pt x="2853626" y="3286480"/>
                </a:lnTo>
                <a:lnTo>
                  <a:pt x="2898762" y="3273780"/>
                </a:lnTo>
                <a:lnTo>
                  <a:pt x="2943885" y="3273780"/>
                </a:lnTo>
                <a:lnTo>
                  <a:pt x="2988970" y="3261080"/>
                </a:lnTo>
                <a:lnTo>
                  <a:pt x="3034030" y="3261080"/>
                </a:lnTo>
                <a:lnTo>
                  <a:pt x="3123958" y="3235680"/>
                </a:lnTo>
                <a:lnTo>
                  <a:pt x="3168840" y="3235680"/>
                </a:lnTo>
                <a:lnTo>
                  <a:pt x="3436251" y="3159480"/>
                </a:lnTo>
                <a:lnTo>
                  <a:pt x="3480435" y="3134080"/>
                </a:lnTo>
                <a:lnTo>
                  <a:pt x="3524491" y="3121380"/>
                </a:lnTo>
                <a:lnTo>
                  <a:pt x="3572840" y="3108680"/>
                </a:lnTo>
                <a:lnTo>
                  <a:pt x="3667493" y="3057880"/>
                </a:lnTo>
                <a:lnTo>
                  <a:pt x="3713772" y="3045180"/>
                </a:lnTo>
                <a:lnTo>
                  <a:pt x="3804272" y="2994380"/>
                </a:lnTo>
                <a:lnTo>
                  <a:pt x="3848493" y="2968980"/>
                </a:lnTo>
                <a:lnTo>
                  <a:pt x="3892016" y="2956280"/>
                </a:lnTo>
                <a:lnTo>
                  <a:pt x="3976992" y="2905480"/>
                </a:lnTo>
                <a:lnTo>
                  <a:pt x="4018445" y="2880080"/>
                </a:lnTo>
                <a:lnTo>
                  <a:pt x="4059212" y="2854680"/>
                </a:lnTo>
                <a:lnTo>
                  <a:pt x="4099293" y="2829280"/>
                </a:lnTo>
                <a:lnTo>
                  <a:pt x="4125544" y="2803880"/>
                </a:lnTo>
                <a:lnTo>
                  <a:pt x="4138676" y="2791180"/>
                </a:lnTo>
                <a:lnTo>
                  <a:pt x="4177373" y="2765780"/>
                </a:lnTo>
                <a:lnTo>
                  <a:pt x="4215384" y="2740380"/>
                </a:lnTo>
                <a:lnTo>
                  <a:pt x="4252696" y="2714980"/>
                </a:lnTo>
                <a:lnTo>
                  <a:pt x="4289323" y="2676880"/>
                </a:lnTo>
                <a:lnTo>
                  <a:pt x="4325277" y="2651480"/>
                </a:lnTo>
                <a:lnTo>
                  <a:pt x="4360519" y="2613380"/>
                </a:lnTo>
                <a:lnTo>
                  <a:pt x="4395089" y="2587980"/>
                </a:lnTo>
                <a:lnTo>
                  <a:pt x="4428972" y="2549880"/>
                </a:lnTo>
                <a:lnTo>
                  <a:pt x="4462157" y="2524480"/>
                </a:lnTo>
                <a:lnTo>
                  <a:pt x="4494657" y="2486380"/>
                </a:lnTo>
                <a:lnTo>
                  <a:pt x="4526483" y="2448280"/>
                </a:lnTo>
                <a:lnTo>
                  <a:pt x="4557611" y="2410180"/>
                </a:lnTo>
                <a:lnTo>
                  <a:pt x="4588053" y="2384780"/>
                </a:lnTo>
                <a:lnTo>
                  <a:pt x="4617796" y="2346680"/>
                </a:lnTo>
                <a:lnTo>
                  <a:pt x="4646866" y="2308580"/>
                </a:lnTo>
                <a:lnTo>
                  <a:pt x="4675251" y="2270480"/>
                </a:lnTo>
                <a:lnTo>
                  <a:pt x="4702949" y="2232380"/>
                </a:lnTo>
                <a:lnTo>
                  <a:pt x="4729950" y="2194280"/>
                </a:lnTo>
                <a:lnTo>
                  <a:pt x="4756277" y="2156180"/>
                </a:lnTo>
                <a:lnTo>
                  <a:pt x="4781918" y="2105380"/>
                </a:lnTo>
                <a:lnTo>
                  <a:pt x="4806861" y="2067280"/>
                </a:lnTo>
                <a:lnTo>
                  <a:pt x="4829035" y="2029180"/>
                </a:lnTo>
                <a:lnTo>
                  <a:pt x="4829035" y="1063980"/>
                </a:lnTo>
                <a:close/>
              </a:path>
            </a:pathLst>
          </a:custGeom>
          <a:solidFill>
            <a:srgbClr val="E7E6E6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7477" y="857251"/>
            <a:ext cx="942975" cy="70961"/>
          </a:xfrm>
          <a:custGeom>
            <a:avLst/>
            <a:gdLst/>
            <a:ahLst/>
            <a:cxnLst/>
            <a:rect l="l" t="t" r="r" b="b"/>
            <a:pathLst>
              <a:path w="1257300" h="94615">
                <a:moveTo>
                  <a:pt x="1257300" y="0"/>
                </a:moveTo>
                <a:lnTo>
                  <a:pt x="0" y="0"/>
                </a:lnTo>
                <a:lnTo>
                  <a:pt x="0" y="94488"/>
                </a:lnTo>
                <a:lnTo>
                  <a:pt x="1257300" y="94488"/>
                </a:lnTo>
                <a:lnTo>
                  <a:pt x="12573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1435" y="2154554"/>
            <a:ext cx="8776620" cy="3559017"/>
            <a:chOff x="68580" y="1729739"/>
            <a:chExt cx="11702160" cy="47453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" y="1729739"/>
              <a:ext cx="11701272" cy="47259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38605" y="1756409"/>
              <a:ext cx="10732135" cy="4718685"/>
            </a:xfrm>
            <a:custGeom>
              <a:avLst/>
              <a:gdLst/>
              <a:ahLst/>
              <a:cxnLst/>
              <a:rect l="l" t="t" r="r" b="b"/>
              <a:pathLst>
                <a:path w="10732135" h="4718685">
                  <a:moveTo>
                    <a:pt x="4556759" y="65277"/>
                  </a:moveTo>
                  <a:lnTo>
                    <a:pt x="4561530" y="41648"/>
                  </a:lnTo>
                  <a:lnTo>
                    <a:pt x="4574540" y="22352"/>
                  </a:lnTo>
                  <a:lnTo>
                    <a:pt x="4593836" y="9342"/>
                  </a:lnTo>
                  <a:lnTo>
                    <a:pt x="4617466" y="4572"/>
                  </a:lnTo>
                  <a:lnTo>
                    <a:pt x="5686298" y="4572"/>
                  </a:lnTo>
                  <a:lnTo>
                    <a:pt x="5709927" y="9342"/>
                  </a:lnTo>
                  <a:lnTo>
                    <a:pt x="5729224" y="22352"/>
                  </a:lnTo>
                  <a:lnTo>
                    <a:pt x="5742233" y="41648"/>
                  </a:lnTo>
                  <a:lnTo>
                    <a:pt x="5747004" y="65277"/>
                  </a:lnTo>
                  <a:lnTo>
                    <a:pt x="5747004" y="308101"/>
                  </a:lnTo>
                  <a:lnTo>
                    <a:pt x="5742233" y="331731"/>
                  </a:lnTo>
                  <a:lnTo>
                    <a:pt x="5729224" y="351027"/>
                  </a:lnTo>
                  <a:lnTo>
                    <a:pt x="5709927" y="364037"/>
                  </a:lnTo>
                  <a:lnTo>
                    <a:pt x="5686298" y="368807"/>
                  </a:lnTo>
                  <a:lnTo>
                    <a:pt x="4617466" y="368807"/>
                  </a:lnTo>
                  <a:lnTo>
                    <a:pt x="4593836" y="364037"/>
                  </a:lnTo>
                  <a:lnTo>
                    <a:pt x="4574539" y="351027"/>
                  </a:lnTo>
                  <a:lnTo>
                    <a:pt x="4561530" y="331731"/>
                  </a:lnTo>
                  <a:lnTo>
                    <a:pt x="4556759" y="308101"/>
                  </a:lnTo>
                  <a:lnTo>
                    <a:pt x="4556759" y="65277"/>
                  </a:lnTo>
                  <a:close/>
                </a:path>
                <a:path w="10732135" h="4718685">
                  <a:moveTo>
                    <a:pt x="6204204" y="60451"/>
                  </a:moveTo>
                  <a:lnTo>
                    <a:pt x="6208952" y="36915"/>
                  </a:lnTo>
                  <a:lnTo>
                    <a:pt x="6221904" y="17700"/>
                  </a:lnTo>
                  <a:lnTo>
                    <a:pt x="6241119" y="4748"/>
                  </a:lnTo>
                  <a:lnTo>
                    <a:pt x="6264656" y="0"/>
                  </a:lnTo>
                  <a:lnTo>
                    <a:pt x="7332472" y="0"/>
                  </a:lnTo>
                  <a:lnTo>
                    <a:pt x="7356008" y="4748"/>
                  </a:lnTo>
                  <a:lnTo>
                    <a:pt x="7375223" y="17700"/>
                  </a:lnTo>
                  <a:lnTo>
                    <a:pt x="7388175" y="36915"/>
                  </a:lnTo>
                  <a:lnTo>
                    <a:pt x="7392924" y="60451"/>
                  </a:lnTo>
                  <a:lnTo>
                    <a:pt x="7392924" y="302260"/>
                  </a:lnTo>
                  <a:lnTo>
                    <a:pt x="7388175" y="325796"/>
                  </a:lnTo>
                  <a:lnTo>
                    <a:pt x="7375223" y="345011"/>
                  </a:lnTo>
                  <a:lnTo>
                    <a:pt x="7356008" y="357963"/>
                  </a:lnTo>
                  <a:lnTo>
                    <a:pt x="7332472" y="362712"/>
                  </a:lnTo>
                  <a:lnTo>
                    <a:pt x="6264656" y="362712"/>
                  </a:lnTo>
                  <a:lnTo>
                    <a:pt x="6241119" y="357963"/>
                  </a:lnTo>
                  <a:lnTo>
                    <a:pt x="6221904" y="345011"/>
                  </a:lnTo>
                  <a:lnTo>
                    <a:pt x="6208952" y="325796"/>
                  </a:lnTo>
                  <a:lnTo>
                    <a:pt x="6204204" y="302260"/>
                  </a:lnTo>
                  <a:lnTo>
                    <a:pt x="6204204" y="60451"/>
                  </a:lnTo>
                  <a:close/>
                </a:path>
                <a:path w="10732135" h="4718685">
                  <a:moveTo>
                    <a:pt x="9541764" y="418845"/>
                  </a:moveTo>
                  <a:lnTo>
                    <a:pt x="9546534" y="395216"/>
                  </a:lnTo>
                  <a:lnTo>
                    <a:pt x="9559544" y="375920"/>
                  </a:lnTo>
                  <a:lnTo>
                    <a:pt x="9578840" y="362910"/>
                  </a:lnTo>
                  <a:lnTo>
                    <a:pt x="9602470" y="358139"/>
                  </a:lnTo>
                  <a:lnTo>
                    <a:pt x="10671302" y="358139"/>
                  </a:lnTo>
                  <a:lnTo>
                    <a:pt x="10694931" y="362910"/>
                  </a:lnTo>
                  <a:lnTo>
                    <a:pt x="10714228" y="375920"/>
                  </a:lnTo>
                  <a:lnTo>
                    <a:pt x="10727237" y="395216"/>
                  </a:lnTo>
                  <a:lnTo>
                    <a:pt x="10732008" y="418845"/>
                  </a:lnTo>
                  <a:lnTo>
                    <a:pt x="10732008" y="661669"/>
                  </a:lnTo>
                  <a:lnTo>
                    <a:pt x="10727237" y="685299"/>
                  </a:lnTo>
                  <a:lnTo>
                    <a:pt x="10714228" y="704596"/>
                  </a:lnTo>
                  <a:lnTo>
                    <a:pt x="10694931" y="717605"/>
                  </a:lnTo>
                  <a:lnTo>
                    <a:pt x="10671302" y="722376"/>
                  </a:lnTo>
                  <a:lnTo>
                    <a:pt x="9602470" y="722376"/>
                  </a:lnTo>
                  <a:lnTo>
                    <a:pt x="9578840" y="717605"/>
                  </a:lnTo>
                  <a:lnTo>
                    <a:pt x="9559544" y="704595"/>
                  </a:lnTo>
                  <a:lnTo>
                    <a:pt x="9546534" y="685299"/>
                  </a:lnTo>
                  <a:lnTo>
                    <a:pt x="9541764" y="661669"/>
                  </a:lnTo>
                  <a:lnTo>
                    <a:pt x="9541764" y="418845"/>
                  </a:lnTo>
                  <a:close/>
                </a:path>
                <a:path w="10732135" h="4718685">
                  <a:moveTo>
                    <a:pt x="3435096" y="1240281"/>
                  </a:moveTo>
                  <a:lnTo>
                    <a:pt x="3439866" y="1216652"/>
                  </a:lnTo>
                  <a:lnTo>
                    <a:pt x="3452876" y="1197356"/>
                  </a:lnTo>
                  <a:lnTo>
                    <a:pt x="3472172" y="1184346"/>
                  </a:lnTo>
                  <a:lnTo>
                    <a:pt x="3495802" y="1179576"/>
                  </a:lnTo>
                  <a:lnTo>
                    <a:pt x="4058666" y="1179576"/>
                  </a:lnTo>
                  <a:lnTo>
                    <a:pt x="4082295" y="1184346"/>
                  </a:lnTo>
                  <a:lnTo>
                    <a:pt x="4101591" y="1197356"/>
                  </a:lnTo>
                  <a:lnTo>
                    <a:pt x="4114601" y="1216652"/>
                  </a:lnTo>
                  <a:lnTo>
                    <a:pt x="4119372" y="1240281"/>
                  </a:lnTo>
                  <a:lnTo>
                    <a:pt x="4119372" y="1483105"/>
                  </a:lnTo>
                  <a:lnTo>
                    <a:pt x="4114601" y="1506735"/>
                  </a:lnTo>
                  <a:lnTo>
                    <a:pt x="4101591" y="1526032"/>
                  </a:lnTo>
                  <a:lnTo>
                    <a:pt x="4082295" y="1539041"/>
                  </a:lnTo>
                  <a:lnTo>
                    <a:pt x="4058666" y="1543812"/>
                  </a:lnTo>
                  <a:lnTo>
                    <a:pt x="3495802" y="1543812"/>
                  </a:lnTo>
                  <a:lnTo>
                    <a:pt x="3472172" y="1539041"/>
                  </a:lnTo>
                  <a:lnTo>
                    <a:pt x="3452876" y="1526031"/>
                  </a:lnTo>
                  <a:lnTo>
                    <a:pt x="3439866" y="1506735"/>
                  </a:lnTo>
                  <a:lnTo>
                    <a:pt x="3435096" y="1483105"/>
                  </a:lnTo>
                  <a:lnTo>
                    <a:pt x="3435096" y="1240281"/>
                  </a:lnTo>
                  <a:close/>
                </a:path>
                <a:path w="10732135" h="4718685">
                  <a:moveTo>
                    <a:pt x="0" y="1225041"/>
                  </a:moveTo>
                  <a:lnTo>
                    <a:pt x="4770" y="1201412"/>
                  </a:lnTo>
                  <a:lnTo>
                    <a:pt x="17780" y="1182116"/>
                  </a:lnTo>
                  <a:lnTo>
                    <a:pt x="37076" y="1169106"/>
                  </a:lnTo>
                  <a:lnTo>
                    <a:pt x="60706" y="1164336"/>
                  </a:lnTo>
                  <a:lnTo>
                    <a:pt x="1477010" y="1164336"/>
                  </a:lnTo>
                  <a:lnTo>
                    <a:pt x="1500639" y="1169106"/>
                  </a:lnTo>
                  <a:lnTo>
                    <a:pt x="1519936" y="1182116"/>
                  </a:lnTo>
                  <a:lnTo>
                    <a:pt x="1532945" y="1201412"/>
                  </a:lnTo>
                  <a:lnTo>
                    <a:pt x="1537716" y="1225041"/>
                  </a:lnTo>
                  <a:lnTo>
                    <a:pt x="1537716" y="1467865"/>
                  </a:lnTo>
                  <a:lnTo>
                    <a:pt x="1532945" y="1491495"/>
                  </a:lnTo>
                  <a:lnTo>
                    <a:pt x="1519936" y="1510792"/>
                  </a:lnTo>
                  <a:lnTo>
                    <a:pt x="1500639" y="1523801"/>
                  </a:lnTo>
                  <a:lnTo>
                    <a:pt x="1477010" y="1528572"/>
                  </a:lnTo>
                  <a:lnTo>
                    <a:pt x="60706" y="1528572"/>
                  </a:lnTo>
                  <a:lnTo>
                    <a:pt x="37076" y="1523801"/>
                  </a:lnTo>
                  <a:lnTo>
                    <a:pt x="17780" y="1510791"/>
                  </a:lnTo>
                  <a:lnTo>
                    <a:pt x="4770" y="1491495"/>
                  </a:lnTo>
                  <a:lnTo>
                    <a:pt x="0" y="1467865"/>
                  </a:lnTo>
                  <a:lnTo>
                    <a:pt x="0" y="1225041"/>
                  </a:lnTo>
                  <a:close/>
                </a:path>
                <a:path w="10732135" h="4718685">
                  <a:moveTo>
                    <a:pt x="2354580" y="2842006"/>
                  </a:moveTo>
                  <a:lnTo>
                    <a:pt x="2359350" y="2818376"/>
                  </a:lnTo>
                  <a:lnTo>
                    <a:pt x="2372360" y="2799080"/>
                  </a:lnTo>
                  <a:lnTo>
                    <a:pt x="2391656" y="2786070"/>
                  </a:lnTo>
                  <a:lnTo>
                    <a:pt x="2415285" y="2781300"/>
                  </a:lnTo>
                  <a:lnTo>
                    <a:pt x="4982209" y="2781300"/>
                  </a:lnTo>
                  <a:lnTo>
                    <a:pt x="5005839" y="2786070"/>
                  </a:lnTo>
                  <a:lnTo>
                    <a:pt x="5025136" y="2799079"/>
                  </a:lnTo>
                  <a:lnTo>
                    <a:pt x="5038145" y="2818376"/>
                  </a:lnTo>
                  <a:lnTo>
                    <a:pt x="5042916" y="2842006"/>
                  </a:lnTo>
                  <a:lnTo>
                    <a:pt x="5042916" y="3084829"/>
                  </a:lnTo>
                  <a:lnTo>
                    <a:pt x="5038145" y="3108459"/>
                  </a:lnTo>
                  <a:lnTo>
                    <a:pt x="5025135" y="3127755"/>
                  </a:lnTo>
                  <a:lnTo>
                    <a:pt x="5005839" y="3140765"/>
                  </a:lnTo>
                  <a:lnTo>
                    <a:pt x="4982209" y="3145535"/>
                  </a:lnTo>
                  <a:lnTo>
                    <a:pt x="2415285" y="3145535"/>
                  </a:lnTo>
                  <a:lnTo>
                    <a:pt x="2391656" y="3140765"/>
                  </a:lnTo>
                  <a:lnTo>
                    <a:pt x="2372360" y="3127756"/>
                  </a:lnTo>
                  <a:lnTo>
                    <a:pt x="2359350" y="3108459"/>
                  </a:lnTo>
                  <a:lnTo>
                    <a:pt x="2354580" y="3084829"/>
                  </a:lnTo>
                  <a:lnTo>
                    <a:pt x="2354580" y="2842006"/>
                  </a:lnTo>
                  <a:close/>
                </a:path>
                <a:path w="10732135" h="4718685">
                  <a:moveTo>
                    <a:pt x="3465576" y="3250438"/>
                  </a:moveTo>
                  <a:lnTo>
                    <a:pt x="3470346" y="3226808"/>
                  </a:lnTo>
                  <a:lnTo>
                    <a:pt x="3483356" y="3207512"/>
                  </a:lnTo>
                  <a:lnTo>
                    <a:pt x="3502652" y="3194502"/>
                  </a:lnTo>
                  <a:lnTo>
                    <a:pt x="3526281" y="3189732"/>
                  </a:lnTo>
                  <a:lnTo>
                    <a:pt x="4869433" y="3189732"/>
                  </a:lnTo>
                  <a:lnTo>
                    <a:pt x="4893063" y="3194502"/>
                  </a:lnTo>
                  <a:lnTo>
                    <a:pt x="4912359" y="3207511"/>
                  </a:lnTo>
                  <a:lnTo>
                    <a:pt x="4925369" y="3226808"/>
                  </a:lnTo>
                  <a:lnTo>
                    <a:pt x="4930140" y="3250438"/>
                  </a:lnTo>
                  <a:lnTo>
                    <a:pt x="4930140" y="3493262"/>
                  </a:lnTo>
                  <a:lnTo>
                    <a:pt x="4925369" y="3516891"/>
                  </a:lnTo>
                  <a:lnTo>
                    <a:pt x="4912359" y="3536188"/>
                  </a:lnTo>
                  <a:lnTo>
                    <a:pt x="4893063" y="3549197"/>
                  </a:lnTo>
                  <a:lnTo>
                    <a:pt x="4869433" y="3553967"/>
                  </a:lnTo>
                  <a:lnTo>
                    <a:pt x="3526281" y="3553967"/>
                  </a:lnTo>
                  <a:lnTo>
                    <a:pt x="3502652" y="3549197"/>
                  </a:lnTo>
                  <a:lnTo>
                    <a:pt x="3483356" y="3536188"/>
                  </a:lnTo>
                  <a:lnTo>
                    <a:pt x="3470346" y="3516891"/>
                  </a:lnTo>
                  <a:lnTo>
                    <a:pt x="3465576" y="3493262"/>
                  </a:lnTo>
                  <a:lnTo>
                    <a:pt x="3465576" y="3250438"/>
                  </a:lnTo>
                  <a:close/>
                </a:path>
                <a:path w="10732135" h="4718685">
                  <a:moveTo>
                    <a:pt x="2723388" y="3648202"/>
                  </a:moveTo>
                  <a:lnTo>
                    <a:pt x="2728158" y="3624572"/>
                  </a:lnTo>
                  <a:lnTo>
                    <a:pt x="2741168" y="3605276"/>
                  </a:lnTo>
                  <a:lnTo>
                    <a:pt x="2760464" y="3592266"/>
                  </a:lnTo>
                  <a:lnTo>
                    <a:pt x="2784094" y="3587496"/>
                  </a:lnTo>
                  <a:lnTo>
                    <a:pt x="4127246" y="3587496"/>
                  </a:lnTo>
                  <a:lnTo>
                    <a:pt x="4150875" y="3592266"/>
                  </a:lnTo>
                  <a:lnTo>
                    <a:pt x="4170172" y="3605276"/>
                  </a:lnTo>
                  <a:lnTo>
                    <a:pt x="4183181" y="3624572"/>
                  </a:lnTo>
                  <a:lnTo>
                    <a:pt x="4187952" y="3648202"/>
                  </a:lnTo>
                  <a:lnTo>
                    <a:pt x="4187952" y="3891026"/>
                  </a:lnTo>
                  <a:lnTo>
                    <a:pt x="4183181" y="3914655"/>
                  </a:lnTo>
                  <a:lnTo>
                    <a:pt x="4170172" y="3933952"/>
                  </a:lnTo>
                  <a:lnTo>
                    <a:pt x="4150875" y="3946961"/>
                  </a:lnTo>
                  <a:lnTo>
                    <a:pt x="4127246" y="3951731"/>
                  </a:lnTo>
                  <a:lnTo>
                    <a:pt x="2784094" y="3951731"/>
                  </a:lnTo>
                  <a:lnTo>
                    <a:pt x="2760464" y="3946961"/>
                  </a:lnTo>
                  <a:lnTo>
                    <a:pt x="2741168" y="3933952"/>
                  </a:lnTo>
                  <a:lnTo>
                    <a:pt x="2728158" y="3914655"/>
                  </a:lnTo>
                  <a:lnTo>
                    <a:pt x="2723388" y="3891026"/>
                  </a:lnTo>
                  <a:lnTo>
                    <a:pt x="2723388" y="3648202"/>
                  </a:lnTo>
                  <a:close/>
                </a:path>
                <a:path w="10732135" h="4718685">
                  <a:moveTo>
                    <a:pt x="839724" y="3997198"/>
                  </a:moveTo>
                  <a:lnTo>
                    <a:pt x="844494" y="3973568"/>
                  </a:lnTo>
                  <a:lnTo>
                    <a:pt x="857503" y="3954272"/>
                  </a:lnTo>
                  <a:lnTo>
                    <a:pt x="876800" y="3941262"/>
                  </a:lnTo>
                  <a:lnTo>
                    <a:pt x="900430" y="3936491"/>
                  </a:lnTo>
                  <a:lnTo>
                    <a:pt x="2263394" y="3936491"/>
                  </a:lnTo>
                  <a:lnTo>
                    <a:pt x="2287023" y="3941262"/>
                  </a:lnTo>
                  <a:lnTo>
                    <a:pt x="2306319" y="3954272"/>
                  </a:lnTo>
                  <a:lnTo>
                    <a:pt x="2319329" y="3973568"/>
                  </a:lnTo>
                  <a:lnTo>
                    <a:pt x="2324099" y="3997198"/>
                  </a:lnTo>
                  <a:lnTo>
                    <a:pt x="2324099" y="4240022"/>
                  </a:lnTo>
                  <a:lnTo>
                    <a:pt x="2319329" y="4263651"/>
                  </a:lnTo>
                  <a:lnTo>
                    <a:pt x="2306319" y="4282948"/>
                  </a:lnTo>
                  <a:lnTo>
                    <a:pt x="2287023" y="4295957"/>
                  </a:lnTo>
                  <a:lnTo>
                    <a:pt x="2263394" y="4300728"/>
                  </a:lnTo>
                  <a:lnTo>
                    <a:pt x="900430" y="4300728"/>
                  </a:lnTo>
                  <a:lnTo>
                    <a:pt x="876800" y="4295957"/>
                  </a:lnTo>
                  <a:lnTo>
                    <a:pt x="857504" y="4282948"/>
                  </a:lnTo>
                  <a:lnTo>
                    <a:pt x="844494" y="4263651"/>
                  </a:lnTo>
                  <a:lnTo>
                    <a:pt x="839724" y="4240022"/>
                  </a:lnTo>
                  <a:lnTo>
                    <a:pt x="839724" y="3997198"/>
                  </a:lnTo>
                  <a:close/>
                </a:path>
                <a:path w="10732135" h="4718685">
                  <a:moveTo>
                    <a:pt x="4649724" y="4416044"/>
                  </a:moveTo>
                  <a:lnTo>
                    <a:pt x="4654472" y="4392512"/>
                  </a:lnTo>
                  <a:lnTo>
                    <a:pt x="4667424" y="4373297"/>
                  </a:lnTo>
                  <a:lnTo>
                    <a:pt x="4686639" y="4360342"/>
                  </a:lnTo>
                  <a:lnTo>
                    <a:pt x="4710176" y="4355592"/>
                  </a:lnTo>
                  <a:lnTo>
                    <a:pt x="6826504" y="4355592"/>
                  </a:lnTo>
                  <a:lnTo>
                    <a:pt x="6850040" y="4360342"/>
                  </a:lnTo>
                  <a:lnTo>
                    <a:pt x="6869255" y="4373297"/>
                  </a:lnTo>
                  <a:lnTo>
                    <a:pt x="6882207" y="4392512"/>
                  </a:lnTo>
                  <a:lnTo>
                    <a:pt x="6886956" y="4416044"/>
                  </a:lnTo>
                  <a:lnTo>
                    <a:pt x="6886956" y="4657852"/>
                  </a:lnTo>
                  <a:lnTo>
                    <a:pt x="6882207" y="4681383"/>
                  </a:lnTo>
                  <a:lnTo>
                    <a:pt x="6869255" y="4700598"/>
                  </a:lnTo>
                  <a:lnTo>
                    <a:pt x="6850040" y="4713553"/>
                  </a:lnTo>
                  <a:lnTo>
                    <a:pt x="6826504" y="4718304"/>
                  </a:lnTo>
                  <a:lnTo>
                    <a:pt x="4710176" y="4718304"/>
                  </a:lnTo>
                  <a:lnTo>
                    <a:pt x="4686639" y="4713553"/>
                  </a:lnTo>
                  <a:lnTo>
                    <a:pt x="4667424" y="4700598"/>
                  </a:lnTo>
                  <a:lnTo>
                    <a:pt x="4654472" y="4681383"/>
                  </a:lnTo>
                  <a:lnTo>
                    <a:pt x="4649724" y="4657852"/>
                  </a:lnTo>
                  <a:lnTo>
                    <a:pt x="4649724" y="441604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40031" y="924877"/>
            <a:ext cx="6377939" cy="136431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8" dirty="0"/>
              <a:t>WHAT</a:t>
            </a:r>
            <a:r>
              <a:rPr spc="-68" dirty="0"/>
              <a:t> </a:t>
            </a:r>
            <a:r>
              <a:rPr spc="-53" dirty="0"/>
              <a:t>REALLY</a:t>
            </a:r>
            <a:r>
              <a:rPr spc="-60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dirty="0"/>
              <a:t>MACHINE</a:t>
            </a:r>
            <a:r>
              <a:rPr spc="-45" dirty="0"/>
              <a:t> </a:t>
            </a:r>
            <a:r>
              <a:rPr dirty="0"/>
              <a:t>LEARNING</a:t>
            </a:r>
            <a:r>
              <a:rPr spc="-56" dirty="0"/>
              <a:t> </a:t>
            </a:r>
            <a:r>
              <a:rPr dirty="0"/>
              <a:t>?-</a:t>
            </a:r>
            <a:r>
              <a:rPr spc="-135" dirty="0"/>
              <a:t> </a:t>
            </a:r>
            <a:r>
              <a:rPr spc="-8" dirty="0"/>
              <a:t>WIKIPEDIA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7477" y="857251"/>
            <a:ext cx="942975" cy="70961"/>
          </a:xfrm>
          <a:custGeom>
            <a:avLst/>
            <a:gdLst/>
            <a:ahLst/>
            <a:cxnLst/>
            <a:rect l="l" t="t" r="r" b="b"/>
            <a:pathLst>
              <a:path w="1257300" h="94615">
                <a:moveTo>
                  <a:pt x="1257300" y="0"/>
                </a:moveTo>
                <a:lnTo>
                  <a:pt x="0" y="0"/>
                </a:lnTo>
                <a:lnTo>
                  <a:pt x="0" y="94488"/>
                </a:lnTo>
                <a:lnTo>
                  <a:pt x="1257300" y="94488"/>
                </a:lnTo>
                <a:lnTo>
                  <a:pt x="12573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76762" y="4223051"/>
            <a:ext cx="1652111" cy="1668780"/>
          </a:xfrm>
          <a:custGeom>
            <a:avLst/>
            <a:gdLst/>
            <a:ahLst/>
            <a:cxnLst/>
            <a:rect l="l" t="t" r="r" b="b"/>
            <a:pathLst>
              <a:path w="2202815" h="2225040">
                <a:moveTo>
                  <a:pt x="1580476" y="1120089"/>
                </a:moveTo>
                <a:lnTo>
                  <a:pt x="1576438" y="1040333"/>
                </a:lnTo>
                <a:lnTo>
                  <a:pt x="1567141" y="992822"/>
                </a:lnTo>
                <a:lnTo>
                  <a:pt x="1552638" y="947000"/>
                </a:lnTo>
                <a:lnTo>
                  <a:pt x="1534071" y="902792"/>
                </a:lnTo>
                <a:lnTo>
                  <a:pt x="1512544" y="860132"/>
                </a:lnTo>
                <a:lnTo>
                  <a:pt x="1489163" y="818959"/>
                </a:lnTo>
                <a:lnTo>
                  <a:pt x="1456563" y="782637"/>
                </a:lnTo>
                <a:lnTo>
                  <a:pt x="1422615" y="748461"/>
                </a:lnTo>
                <a:lnTo>
                  <a:pt x="1386687" y="717156"/>
                </a:lnTo>
                <a:lnTo>
                  <a:pt x="1348143" y="689495"/>
                </a:lnTo>
                <a:lnTo>
                  <a:pt x="1306347" y="666203"/>
                </a:lnTo>
                <a:lnTo>
                  <a:pt x="1260690" y="648017"/>
                </a:lnTo>
                <a:lnTo>
                  <a:pt x="1230693" y="635609"/>
                </a:lnTo>
                <a:lnTo>
                  <a:pt x="1199629" y="627862"/>
                </a:lnTo>
                <a:lnTo>
                  <a:pt x="1172425" y="635025"/>
                </a:lnTo>
                <a:lnTo>
                  <a:pt x="1154010" y="667321"/>
                </a:lnTo>
                <a:lnTo>
                  <a:pt x="1142771" y="701065"/>
                </a:lnTo>
                <a:lnTo>
                  <a:pt x="1131582" y="737260"/>
                </a:lnTo>
                <a:lnTo>
                  <a:pt x="1127912" y="773049"/>
                </a:lnTo>
                <a:lnTo>
                  <a:pt x="1139240" y="805561"/>
                </a:lnTo>
                <a:lnTo>
                  <a:pt x="1173060" y="831913"/>
                </a:lnTo>
                <a:lnTo>
                  <a:pt x="1221549" y="859053"/>
                </a:lnTo>
                <a:lnTo>
                  <a:pt x="1263053" y="889838"/>
                </a:lnTo>
                <a:lnTo>
                  <a:pt x="1297825" y="924648"/>
                </a:lnTo>
                <a:lnTo>
                  <a:pt x="1326134" y="963853"/>
                </a:lnTo>
                <a:lnTo>
                  <a:pt x="1348219" y="1007808"/>
                </a:lnTo>
                <a:lnTo>
                  <a:pt x="1364373" y="1056881"/>
                </a:lnTo>
                <a:lnTo>
                  <a:pt x="1374863" y="1111440"/>
                </a:lnTo>
                <a:lnTo>
                  <a:pt x="1390230" y="1153210"/>
                </a:lnTo>
                <a:lnTo>
                  <a:pt x="1417967" y="1174445"/>
                </a:lnTo>
                <a:lnTo>
                  <a:pt x="1453629" y="1181900"/>
                </a:lnTo>
                <a:lnTo>
                  <a:pt x="1492770" y="1182306"/>
                </a:lnTo>
                <a:lnTo>
                  <a:pt x="1530946" y="1182395"/>
                </a:lnTo>
                <a:lnTo>
                  <a:pt x="1564055" y="1174610"/>
                </a:lnTo>
                <a:lnTo>
                  <a:pt x="1577962" y="1151128"/>
                </a:lnTo>
                <a:lnTo>
                  <a:pt x="1580476" y="1120089"/>
                </a:lnTo>
                <a:close/>
              </a:path>
              <a:path w="2202815" h="2225040">
                <a:moveTo>
                  <a:pt x="1902345" y="1120787"/>
                </a:moveTo>
                <a:lnTo>
                  <a:pt x="1901405" y="1074610"/>
                </a:lnTo>
                <a:lnTo>
                  <a:pt x="1897761" y="1028458"/>
                </a:lnTo>
                <a:lnTo>
                  <a:pt x="1891423" y="982433"/>
                </a:lnTo>
                <a:lnTo>
                  <a:pt x="1882381" y="936625"/>
                </a:lnTo>
                <a:lnTo>
                  <a:pt x="1870621" y="891133"/>
                </a:lnTo>
                <a:lnTo>
                  <a:pt x="1856143" y="846074"/>
                </a:lnTo>
                <a:lnTo>
                  <a:pt x="1838934" y="801522"/>
                </a:lnTo>
                <a:lnTo>
                  <a:pt x="1818995" y="757593"/>
                </a:lnTo>
                <a:lnTo>
                  <a:pt x="1796300" y="714375"/>
                </a:lnTo>
                <a:lnTo>
                  <a:pt x="1770862" y="671982"/>
                </a:lnTo>
                <a:lnTo>
                  <a:pt x="1742655" y="630491"/>
                </a:lnTo>
                <a:lnTo>
                  <a:pt x="1713255" y="592188"/>
                </a:lnTo>
                <a:lnTo>
                  <a:pt x="1681975" y="556018"/>
                </a:lnTo>
                <a:lnTo>
                  <a:pt x="1648929" y="522008"/>
                </a:lnTo>
                <a:lnTo>
                  <a:pt x="1614220" y="490194"/>
                </a:lnTo>
                <a:lnTo>
                  <a:pt x="1578000" y="460590"/>
                </a:lnTo>
                <a:lnTo>
                  <a:pt x="1540370" y="433247"/>
                </a:lnTo>
                <a:lnTo>
                  <a:pt x="1501457" y="408165"/>
                </a:lnTo>
                <a:lnTo>
                  <a:pt x="1461376" y="385381"/>
                </a:lnTo>
                <a:lnTo>
                  <a:pt x="1420253" y="364934"/>
                </a:lnTo>
                <a:lnTo>
                  <a:pt x="1378204" y="346837"/>
                </a:lnTo>
                <a:lnTo>
                  <a:pt x="1335354" y="331127"/>
                </a:lnTo>
                <a:lnTo>
                  <a:pt x="1291831" y="317830"/>
                </a:lnTo>
                <a:lnTo>
                  <a:pt x="1247736" y="306971"/>
                </a:lnTo>
                <a:lnTo>
                  <a:pt x="1203210" y="298577"/>
                </a:lnTo>
                <a:lnTo>
                  <a:pt x="1158367" y="292671"/>
                </a:lnTo>
                <a:lnTo>
                  <a:pt x="1113320" y="289293"/>
                </a:lnTo>
                <a:lnTo>
                  <a:pt x="1068209" y="288467"/>
                </a:lnTo>
                <a:lnTo>
                  <a:pt x="1023137" y="290207"/>
                </a:lnTo>
                <a:lnTo>
                  <a:pt x="978230" y="294551"/>
                </a:lnTo>
                <a:lnTo>
                  <a:pt x="933602" y="301536"/>
                </a:lnTo>
                <a:lnTo>
                  <a:pt x="889393" y="311175"/>
                </a:lnTo>
                <a:lnTo>
                  <a:pt x="845705" y="323507"/>
                </a:lnTo>
                <a:lnTo>
                  <a:pt x="802665" y="338543"/>
                </a:lnTo>
                <a:lnTo>
                  <a:pt x="760399" y="356323"/>
                </a:lnTo>
                <a:lnTo>
                  <a:pt x="719035" y="376872"/>
                </a:lnTo>
                <a:lnTo>
                  <a:pt x="678599" y="398424"/>
                </a:lnTo>
                <a:lnTo>
                  <a:pt x="644906" y="424459"/>
                </a:lnTo>
                <a:lnTo>
                  <a:pt x="629107" y="460222"/>
                </a:lnTo>
                <a:lnTo>
                  <a:pt x="642327" y="510984"/>
                </a:lnTo>
                <a:lnTo>
                  <a:pt x="672007" y="553542"/>
                </a:lnTo>
                <a:lnTo>
                  <a:pt x="706488" y="578878"/>
                </a:lnTo>
                <a:lnTo>
                  <a:pt x="749300" y="584390"/>
                </a:lnTo>
                <a:lnTo>
                  <a:pt x="803998" y="567499"/>
                </a:lnTo>
                <a:lnTo>
                  <a:pt x="852068" y="547192"/>
                </a:lnTo>
                <a:lnTo>
                  <a:pt x="900455" y="530733"/>
                </a:lnTo>
                <a:lnTo>
                  <a:pt x="948994" y="518096"/>
                </a:lnTo>
                <a:lnTo>
                  <a:pt x="997508" y="509219"/>
                </a:lnTo>
                <a:lnTo>
                  <a:pt x="1045819" y="504050"/>
                </a:lnTo>
                <a:lnTo>
                  <a:pt x="1093749" y="502526"/>
                </a:lnTo>
                <a:lnTo>
                  <a:pt x="1141145" y="504609"/>
                </a:lnTo>
                <a:lnTo>
                  <a:pt x="1187805" y="510247"/>
                </a:lnTo>
                <a:lnTo>
                  <a:pt x="1233589" y="519366"/>
                </a:lnTo>
                <a:lnTo>
                  <a:pt x="1278293" y="531939"/>
                </a:lnTo>
                <a:lnTo>
                  <a:pt x="1321765" y="547903"/>
                </a:lnTo>
                <a:lnTo>
                  <a:pt x="1363814" y="567207"/>
                </a:lnTo>
                <a:lnTo>
                  <a:pt x="1404289" y="589788"/>
                </a:lnTo>
                <a:lnTo>
                  <a:pt x="1442999" y="615607"/>
                </a:lnTo>
                <a:lnTo>
                  <a:pt x="1479778" y="644601"/>
                </a:lnTo>
                <a:lnTo>
                  <a:pt x="1514449" y="676719"/>
                </a:lnTo>
                <a:lnTo>
                  <a:pt x="1546847" y="711911"/>
                </a:lnTo>
                <a:lnTo>
                  <a:pt x="1576793" y="750125"/>
                </a:lnTo>
                <a:lnTo>
                  <a:pt x="1604225" y="790194"/>
                </a:lnTo>
                <a:lnTo>
                  <a:pt x="1628051" y="831697"/>
                </a:lnTo>
                <a:lnTo>
                  <a:pt x="1648294" y="874445"/>
                </a:lnTo>
                <a:lnTo>
                  <a:pt x="1664931" y="918248"/>
                </a:lnTo>
                <a:lnTo>
                  <a:pt x="1677974" y="962926"/>
                </a:lnTo>
                <a:lnTo>
                  <a:pt x="1687410" y="1008278"/>
                </a:lnTo>
                <a:lnTo>
                  <a:pt x="1693252" y="1054125"/>
                </a:lnTo>
                <a:lnTo>
                  <a:pt x="1695488" y="1100277"/>
                </a:lnTo>
                <a:lnTo>
                  <a:pt x="1694116" y="1146543"/>
                </a:lnTo>
                <a:lnTo>
                  <a:pt x="1689150" y="1192733"/>
                </a:lnTo>
                <a:lnTo>
                  <a:pt x="1680565" y="1238669"/>
                </a:lnTo>
                <a:lnTo>
                  <a:pt x="1668386" y="1284160"/>
                </a:lnTo>
                <a:lnTo>
                  <a:pt x="1652600" y="1329004"/>
                </a:lnTo>
                <a:lnTo>
                  <a:pt x="1633194" y="1373022"/>
                </a:lnTo>
                <a:lnTo>
                  <a:pt x="1610194" y="1416024"/>
                </a:lnTo>
                <a:lnTo>
                  <a:pt x="1583575" y="1457820"/>
                </a:lnTo>
                <a:lnTo>
                  <a:pt x="1553349" y="1498231"/>
                </a:lnTo>
                <a:lnTo>
                  <a:pt x="1519516" y="1537055"/>
                </a:lnTo>
                <a:lnTo>
                  <a:pt x="1486801" y="1577733"/>
                </a:lnTo>
                <a:lnTo>
                  <a:pt x="1471320" y="1615046"/>
                </a:lnTo>
                <a:lnTo>
                  <a:pt x="1472044" y="1649984"/>
                </a:lnTo>
                <a:lnTo>
                  <a:pt x="1487906" y="1683562"/>
                </a:lnTo>
                <a:lnTo>
                  <a:pt x="1517865" y="1716773"/>
                </a:lnTo>
                <a:lnTo>
                  <a:pt x="1556283" y="1742084"/>
                </a:lnTo>
                <a:lnTo>
                  <a:pt x="1589887" y="1743621"/>
                </a:lnTo>
                <a:lnTo>
                  <a:pt x="1619859" y="1728609"/>
                </a:lnTo>
                <a:lnTo>
                  <a:pt x="1673694" y="1677835"/>
                </a:lnTo>
                <a:lnTo>
                  <a:pt x="1706956" y="1640420"/>
                </a:lnTo>
                <a:lnTo>
                  <a:pt x="1737652" y="1601736"/>
                </a:lnTo>
                <a:lnTo>
                  <a:pt x="1765744" y="1561871"/>
                </a:lnTo>
                <a:lnTo>
                  <a:pt x="1791233" y="1520939"/>
                </a:lnTo>
                <a:lnTo>
                  <a:pt x="1814118" y="1479042"/>
                </a:lnTo>
                <a:lnTo>
                  <a:pt x="1834388" y="1436268"/>
                </a:lnTo>
                <a:lnTo>
                  <a:pt x="1852041" y="1392720"/>
                </a:lnTo>
                <a:lnTo>
                  <a:pt x="1867052" y="1348498"/>
                </a:lnTo>
                <a:lnTo>
                  <a:pt x="1879422" y="1303705"/>
                </a:lnTo>
                <a:lnTo>
                  <a:pt x="1889150" y="1258443"/>
                </a:lnTo>
                <a:lnTo>
                  <a:pt x="1896224" y="1212799"/>
                </a:lnTo>
                <a:lnTo>
                  <a:pt x="1900618" y="1166876"/>
                </a:lnTo>
                <a:lnTo>
                  <a:pt x="1902345" y="1120787"/>
                </a:lnTo>
                <a:close/>
              </a:path>
              <a:path w="2202815" h="2225040">
                <a:moveTo>
                  <a:pt x="2202230" y="1076833"/>
                </a:moveTo>
                <a:lnTo>
                  <a:pt x="2200211" y="1030274"/>
                </a:lnTo>
                <a:lnTo>
                  <a:pt x="2196109" y="984135"/>
                </a:lnTo>
                <a:lnTo>
                  <a:pt x="2189962" y="938441"/>
                </a:lnTo>
                <a:lnTo>
                  <a:pt x="2181809" y="893203"/>
                </a:lnTo>
                <a:lnTo>
                  <a:pt x="2171674" y="848448"/>
                </a:lnTo>
                <a:lnTo>
                  <a:pt x="2159622" y="804227"/>
                </a:lnTo>
                <a:lnTo>
                  <a:pt x="2145690" y="760526"/>
                </a:lnTo>
                <a:lnTo>
                  <a:pt x="2129891" y="717410"/>
                </a:lnTo>
                <a:lnTo>
                  <a:pt x="2112302" y="674878"/>
                </a:lnTo>
                <a:lnTo>
                  <a:pt x="2092921" y="632980"/>
                </a:lnTo>
                <a:lnTo>
                  <a:pt x="2071827" y="591718"/>
                </a:lnTo>
                <a:lnTo>
                  <a:pt x="2049030" y="551129"/>
                </a:lnTo>
                <a:lnTo>
                  <a:pt x="2024595" y="511238"/>
                </a:lnTo>
                <a:lnTo>
                  <a:pt x="1992642" y="469290"/>
                </a:lnTo>
                <a:lnTo>
                  <a:pt x="1959610" y="429056"/>
                </a:lnTo>
                <a:lnTo>
                  <a:pt x="1925523" y="390550"/>
                </a:lnTo>
                <a:lnTo>
                  <a:pt x="1890445" y="353796"/>
                </a:lnTo>
                <a:lnTo>
                  <a:pt x="1854415" y="318782"/>
                </a:lnTo>
                <a:lnTo>
                  <a:pt x="1817471" y="285546"/>
                </a:lnTo>
                <a:lnTo>
                  <a:pt x="1779676" y="254076"/>
                </a:lnTo>
                <a:lnTo>
                  <a:pt x="1741055" y="224383"/>
                </a:lnTo>
                <a:lnTo>
                  <a:pt x="1701673" y="196494"/>
                </a:lnTo>
                <a:lnTo>
                  <a:pt x="1661566" y="170408"/>
                </a:lnTo>
                <a:lnTo>
                  <a:pt x="1620786" y="146126"/>
                </a:lnTo>
                <a:lnTo>
                  <a:pt x="1579359" y="123672"/>
                </a:lnTo>
                <a:lnTo>
                  <a:pt x="1537360" y="103060"/>
                </a:lnTo>
                <a:lnTo>
                  <a:pt x="1494815" y="84289"/>
                </a:lnTo>
                <a:lnTo>
                  <a:pt x="1451775" y="67373"/>
                </a:lnTo>
                <a:lnTo>
                  <a:pt x="1408290" y="52311"/>
                </a:lnTo>
                <a:lnTo>
                  <a:pt x="1364399" y="39141"/>
                </a:lnTo>
                <a:lnTo>
                  <a:pt x="1320152" y="27838"/>
                </a:lnTo>
                <a:lnTo>
                  <a:pt x="1275600" y="18440"/>
                </a:lnTo>
                <a:lnTo>
                  <a:pt x="1230769" y="10947"/>
                </a:lnTo>
                <a:lnTo>
                  <a:pt x="1185735" y="5372"/>
                </a:lnTo>
                <a:lnTo>
                  <a:pt x="1140523" y="1714"/>
                </a:lnTo>
                <a:lnTo>
                  <a:pt x="1095171" y="0"/>
                </a:lnTo>
                <a:lnTo>
                  <a:pt x="1049756" y="228"/>
                </a:lnTo>
                <a:lnTo>
                  <a:pt x="1004290" y="2425"/>
                </a:lnTo>
                <a:lnTo>
                  <a:pt x="958850" y="6578"/>
                </a:lnTo>
                <a:lnTo>
                  <a:pt x="913447" y="12700"/>
                </a:lnTo>
                <a:lnTo>
                  <a:pt x="868159" y="20815"/>
                </a:lnTo>
                <a:lnTo>
                  <a:pt x="823010" y="30924"/>
                </a:lnTo>
                <a:lnTo>
                  <a:pt x="778065" y="43053"/>
                </a:lnTo>
                <a:lnTo>
                  <a:pt x="733361" y="57188"/>
                </a:lnTo>
                <a:lnTo>
                  <a:pt x="688936" y="73342"/>
                </a:lnTo>
                <a:lnTo>
                  <a:pt x="640930" y="92849"/>
                </a:lnTo>
                <a:lnTo>
                  <a:pt x="594550" y="113880"/>
                </a:lnTo>
                <a:lnTo>
                  <a:pt x="549795" y="136461"/>
                </a:lnTo>
                <a:lnTo>
                  <a:pt x="506641" y="160566"/>
                </a:lnTo>
                <a:lnTo>
                  <a:pt x="465099" y="186194"/>
                </a:lnTo>
                <a:lnTo>
                  <a:pt x="425183" y="213334"/>
                </a:lnTo>
                <a:lnTo>
                  <a:pt x="386867" y="241985"/>
                </a:lnTo>
                <a:lnTo>
                  <a:pt x="350164" y="272148"/>
                </a:lnTo>
                <a:lnTo>
                  <a:pt x="315074" y="303809"/>
                </a:lnTo>
                <a:lnTo>
                  <a:pt x="281584" y="336969"/>
                </a:lnTo>
                <a:lnTo>
                  <a:pt x="249707" y="371602"/>
                </a:lnTo>
                <a:lnTo>
                  <a:pt x="219443" y="407720"/>
                </a:lnTo>
                <a:lnTo>
                  <a:pt x="190779" y="445312"/>
                </a:lnTo>
                <a:lnTo>
                  <a:pt x="163715" y="484378"/>
                </a:lnTo>
                <a:lnTo>
                  <a:pt x="138252" y="524903"/>
                </a:lnTo>
                <a:lnTo>
                  <a:pt x="114401" y="566877"/>
                </a:lnTo>
                <a:lnTo>
                  <a:pt x="92151" y="610311"/>
                </a:lnTo>
                <a:lnTo>
                  <a:pt x="71501" y="655180"/>
                </a:lnTo>
                <a:lnTo>
                  <a:pt x="52438" y="701484"/>
                </a:lnTo>
                <a:lnTo>
                  <a:pt x="34988" y="749223"/>
                </a:lnTo>
                <a:lnTo>
                  <a:pt x="19138" y="798385"/>
                </a:lnTo>
                <a:lnTo>
                  <a:pt x="6959" y="833907"/>
                </a:lnTo>
                <a:lnTo>
                  <a:pt x="0" y="869683"/>
                </a:lnTo>
                <a:lnTo>
                  <a:pt x="3949" y="903122"/>
                </a:lnTo>
                <a:lnTo>
                  <a:pt x="24523" y="931621"/>
                </a:lnTo>
                <a:lnTo>
                  <a:pt x="67398" y="952563"/>
                </a:lnTo>
                <a:lnTo>
                  <a:pt x="123698" y="959408"/>
                </a:lnTo>
                <a:lnTo>
                  <a:pt x="166039" y="946302"/>
                </a:lnTo>
                <a:lnTo>
                  <a:pt x="195478" y="913980"/>
                </a:lnTo>
                <a:lnTo>
                  <a:pt x="213067" y="863155"/>
                </a:lnTo>
                <a:lnTo>
                  <a:pt x="216217" y="849947"/>
                </a:lnTo>
                <a:lnTo>
                  <a:pt x="220726" y="837247"/>
                </a:lnTo>
                <a:lnTo>
                  <a:pt x="230212" y="814006"/>
                </a:lnTo>
                <a:lnTo>
                  <a:pt x="247192" y="768908"/>
                </a:lnTo>
                <a:lnTo>
                  <a:pt x="266268" y="725220"/>
                </a:lnTo>
                <a:lnTo>
                  <a:pt x="287362" y="682980"/>
                </a:lnTo>
                <a:lnTo>
                  <a:pt x="310388" y="642251"/>
                </a:lnTo>
                <a:lnTo>
                  <a:pt x="335292" y="603072"/>
                </a:lnTo>
                <a:lnTo>
                  <a:pt x="361988" y="565467"/>
                </a:lnTo>
                <a:lnTo>
                  <a:pt x="390398" y="529501"/>
                </a:lnTo>
                <a:lnTo>
                  <a:pt x="420471" y="495198"/>
                </a:lnTo>
                <a:lnTo>
                  <a:pt x="452107" y="462622"/>
                </a:lnTo>
                <a:lnTo>
                  <a:pt x="485254" y="431800"/>
                </a:lnTo>
                <a:lnTo>
                  <a:pt x="519836" y="402767"/>
                </a:lnTo>
                <a:lnTo>
                  <a:pt x="555777" y="375577"/>
                </a:lnTo>
                <a:lnTo>
                  <a:pt x="593013" y="350278"/>
                </a:lnTo>
                <a:lnTo>
                  <a:pt x="631444" y="326898"/>
                </a:lnTo>
                <a:lnTo>
                  <a:pt x="671029" y="305498"/>
                </a:lnTo>
                <a:lnTo>
                  <a:pt x="711669" y="286105"/>
                </a:lnTo>
                <a:lnTo>
                  <a:pt x="753313" y="268770"/>
                </a:lnTo>
                <a:lnTo>
                  <a:pt x="795883" y="253517"/>
                </a:lnTo>
                <a:lnTo>
                  <a:pt x="839292" y="240411"/>
                </a:lnTo>
                <a:lnTo>
                  <a:pt x="883488" y="229489"/>
                </a:lnTo>
                <a:lnTo>
                  <a:pt x="928382" y="220789"/>
                </a:lnTo>
                <a:lnTo>
                  <a:pt x="973912" y="214363"/>
                </a:lnTo>
                <a:lnTo>
                  <a:pt x="1019987" y="210235"/>
                </a:lnTo>
                <a:lnTo>
                  <a:pt x="1066558" y="208470"/>
                </a:lnTo>
                <a:lnTo>
                  <a:pt x="1113548" y="209092"/>
                </a:lnTo>
                <a:lnTo>
                  <a:pt x="1160868" y="212153"/>
                </a:lnTo>
                <a:lnTo>
                  <a:pt x="1208455" y="217690"/>
                </a:lnTo>
                <a:lnTo>
                  <a:pt x="1256245" y="225742"/>
                </a:lnTo>
                <a:lnTo>
                  <a:pt x="1303769" y="236105"/>
                </a:lnTo>
                <a:lnTo>
                  <a:pt x="1350264" y="248932"/>
                </a:lnTo>
                <a:lnTo>
                  <a:pt x="1395653" y="264160"/>
                </a:lnTo>
                <a:lnTo>
                  <a:pt x="1439887" y="281711"/>
                </a:lnTo>
                <a:lnTo>
                  <a:pt x="1482890" y="301498"/>
                </a:lnTo>
                <a:lnTo>
                  <a:pt x="1524609" y="323443"/>
                </a:lnTo>
                <a:lnTo>
                  <a:pt x="1564957" y="347459"/>
                </a:lnTo>
                <a:lnTo>
                  <a:pt x="1603895" y="373494"/>
                </a:lnTo>
                <a:lnTo>
                  <a:pt x="1641335" y="401434"/>
                </a:lnTo>
                <a:lnTo>
                  <a:pt x="1677225" y="431228"/>
                </a:lnTo>
                <a:lnTo>
                  <a:pt x="1711490" y="462788"/>
                </a:lnTo>
                <a:lnTo>
                  <a:pt x="1744078" y="496023"/>
                </a:lnTo>
                <a:lnTo>
                  <a:pt x="1774913" y="530860"/>
                </a:lnTo>
                <a:lnTo>
                  <a:pt x="1803933" y="567232"/>
                </a:lnTo>
                <a:lnTo>
                  <a:pt x="1831073" y="605040"/>
                </a:lnTo>
                <a:lnTo>
                  <a:pt x="1856270" y="644220"/>
                </a:lnTo>
                <a:lnTo>
                  <a:pt x="1879447" y="684682"/>
                </a:lnTo>
                <a:lnTo>
                  <a:pt x="1900567" y="726363"/>
                </a:lnTo>
                <a:lnTo>
                  <a:pt x="1919528" y="769162"/>
                </a:lnTo>
                <a:lnTo>
                  <a:pt x="1936292" y="813003"/>
                </a:lnTo>
                <a:lnTo>
                  <a:pt x="1950783" y="857821"/>
                </a:lnTo>
                <a:lnTo>
                  <a:pt x="1962937" y="903528"/>
                </a:lnTo>
                <a:lnTo>
                  <a:pt x="1972678" y="950048"/>
                </a:lnTo>
                <a:lnTo>
                  <a:pt x="1979968" y="997292"/>
                </a:lnTo>
                <a:lnTo>
                  <a:pt x="1984717" y="1045197"/>
                </a:lnTo>
                <a:lnTo>
                  <a:pt x="1986876" y="1093673"/>
                </a:lnTo>
                <a:lnTo>
                  <a:pt x="1986368" y="1142631"/>
                </a:lnTo>
                <a:lnTo>
                  <a:pt x="1983511" y="1190675"/>
                </a:lnTo>
                <a:lnTo>
                  <a:pt x="1978304" y="1237881"/>
                </a:lnTo>
                <a:lnTo>
                  <a:pt x="1970811" y="1284198"/>
                </a:lnTo>
                <a:lnTo>
                  <a:pt x="1961070" y="1329588"/>
                </a:lnTo>
                <a:lnTo>
                  <a:pt x="1949157" y="1373974"/>
                </a:lnTo>
                <a:lnTo>
                  <a:pt x="1935099" y="1417320"/>
                </a:lnTo>
                <a:lnTo>
                  <a:pt x="1918982" y="1459572"/>
                </a:lnTo>
                <a:lnTo>
                  <a:pt x="1900847" y="1500682"/>
                </a:lnTo>
                <a:lnTo>
                  <a:pt x="1880743" y="1540611"/>
                </a:lnTo>
                <a:lnTo>
                  <a:pt x="1858733" y="1579283"/>
                </a:lnTo>
                <a:lnTo>
                  <a:pt x="1834883" y="1616671"/>
                </a:lnTo>
                <a:lnTo>
                  <a:pt x="1809229" y="1652701"/>
                </a:lnTo>
                <a:lnTo>
                  <a:pt x="1781848" y="1687347"/>
                </a:lnTo>
                <a:lnTo>
                  <a:pt x="1752765" y="1720545"/>
                </a:lnTo>
                <a:lnTo>
                  <a:pt x="1722069" y="1752244"/>
                </a:lnTo>
                <a:lnTo>
                  <a:pt x="1689785" y="1782394"/>
                </a:lnTo>
                <a:lnTo>
                  <a:pt x="1656003" y="1810956"/>
                </a:lnTo>
                <a:lnTo>
                  <a:pt x="1620748" y="1837867"/>
                </a:lnTo>
                <a:lnTo>
                  <a:pt x="1584083" y="1863064"/>
                </a:lnTo>
                <a:lnTo>
                  <a:pt x="1546072" y="1886521"/>
                </a:lnTo>
                <a:lnTo>
                  <a:pt x="1506766" y="1908187"/>
                </a:lnTo>
                <a:lnTo>
                  <a:pt x="1466215" y="1927987"/>
                </a:lnTo>
                <a:lnTo>
                  <a:pt x="1424495" y="1945894"/>
                </a:lnTo>
                <a:lnTo>
                  <a:pt x="1381633" y="1961845"/>
                </a:lnTo>
                <a:lnTo>
                  <a:pt x="1337703" y="1975789"/>
                </a:lnTo>
                <a:lnTo>
                  <a:pt x="1292758" y="1987689"/>
                </a:lnTo>
                <a:lnTo>
                  <a:pt x="1246847" y="1997481"/>
                </a:lnTo>
                <a:lnTo>
                  <a:pt x="1200023" y="2005114"/>
                </a:lnTo>
                <a:lnTo>
                  <a:pt x="1152359" y="2010549"/>
                </a:lnTo>
                <a:lnTo>
                  <a:pt x="1103896" y="2013712"/>
                </a:lnTo>
                <a:lnTo>
                  <a:pt x="1054696" y="2014575"/>
                </a:lnTo>
                <a:lnTo>
                  <a:pt x="1001229" y="2021014"/>
                </a:lnTo>
                <a:lnTo>
                  <a:pt x="958037" y="2039010"/>
                </a:lnTo>
                <a:lnTo>
                  <a:pt x="926947" y="2066074"/>
                </a:lnTo>
                <a:lnTo>
                  <a:pt x="909789" y="2099716"/>
                </a:lnTo>
                <a:lnTo>
                  <a:pt x="908405" y="2137410"/>
                </a:lnTo>
                <a:lnTo>
                  <a:pt x="924648" y="2176678"/>
                </a:lnTo>
                <a:lnTo>
                  <a:pt x="956894" y="2208377"/>
                </a:lnTo>
                <a:lnTo>
                  <a:pt x="996670" y="2221839"/>
                </a:lnTo>
                <a:lnTo>
                  <a:pt x="1040460" y="2224506"/>
                </a:lnTo>
                <a:lnTo>
                  <a:pt x="1084795" y="2223820"/>
                </a:lnTo>
                <a:lnTo>
                  <a:pt x="1137704" y="2220938"/>
                </a:lnTo>
                <a:lnTo>
                  <a:pt x="1189596" y="2216302"/>
                </a:lnTo>
                <a:lnTo>
                  <a:pt x="1240459" y="2209901"/>
                </a:lnTo>
                <a:lnTo>
                  <a:pt x="1290281" y="2201748"/>
                </a:lnTo>
                <a:lnTo>
                  <a:pt x="1339049" y="2191804"/>
                </a:lnTo>
                <a:lnTo>
                  <a:pt x="1386763" y="2180082"/>
                </a:lnTo>
                <a:lnTo>
                  <a:pt x="1433398" y="2166582"/>
                </a:lnTo>
                <a:lnTo>
                  <a:pt x="1478940" y="2151265"/>
                </a:lnTo>
                <a:lnTo>
                  <a:pt x="1523377" y="2134158"/>
                </a:lnTo>
                <a:lnTo>
                  <a:pt x="1566722" y="2115235"/>
                </a:lnTo>
                <a:lnTo>
                  <a:pt x="1608924" y="2094484"/>
                </a:lnTo>
                <a:lnTo>
                  <a:pt x="1650009" y="2071916"/>
                </a:lnTo>
                <a:lnTo>
                  <a:pt x="1689938" y="2047494"/>
                </a:lnTo>
                <a:lnTo>
                  <a:pt x="1728711" y="2021243"/>
                </a:lnTo>
                <a:lnTo>
                  <a:pt x="1766316" y="1993138"/>
                </a:lnTo>
                <a:lnTo>
                  <a:pt x="1802739" y="1963166"/>
                </a:lnTo>
                <a:lnTo>
                  <a:pt x="1837982" y="1931339"/>
                </a:lnTo>
                <a:lnTo>
                  <a:pt x="1872005" y="1897621"/>
                </a:lnTo>
                <a:lnTo>
                  <a:pt x="1904822" y="1862035"/>
                </a:lnTo>
                <a:lnTo>
                  <a:pt x="1936407" y="1824558"/>
                </a:lnTo>
                <a:lnTo>
                  <a:pt x="1966747" y="1785175"/>
                </a:lnTo>
                <a:lnTo>
                  <a:pt x="1995843" y="1743887"/>
                </a:lnTo>
                <a:lnTo>
                  <a:pt x="2023681" y="1700682"/>
                </a:lnTo>
                <a:lnTo>
                  <a:pt x="2050237" y="1655559"/>
                </a:lnTo>
                <a:lnTo>
                  <a:pt x="2075522" y="1608505"/>
                </a:lnTo>
                <a:lnTo>
                  <a:pt x="2099043" y="1559166"/>
                </a:lnTo>
                <a:lnTo>
                  <a:pt x="2120049" y="1509953"/>
                </a:lnTo>
                <a:lnTo>
                  <a:pt x="2138565" y="1460881"/>
                </a:lnTo>
                <a:lnTo>
                  <a:pt x="2154656" y="1411986"/>
                </a:lnTo>
                <a:lnTo>
                  <a:pt x="2168334" y="1363294"/>
                </a:lnTo>
                <a:lnTo>
                  <a:pt x="2179663" y="1314831"/>
                </a:lnTo>
                <a:lnTo>
                  <a:pt x="2188667" y="1266609"/>
                </a:lnTo>
                <a:lnTo>
                  <a:pt x="2195385" y="1218679"/>
                </a:lnTo>
                <a:lnTo>
                  <a:pt x="2199856" y="1171054"/>
                </a:lnTo>
                <a:lnTo>
                  <a:pt x="2202129" y="1123759"/>
                </a:lnTo>
                <a:lnTo>
                  <a:pt x="2202230" y="1076833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3123" y="857250"/>
            <a:ext cx="4730877" cy="43353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94640" y="2174710"/>
            <a:ext cx="3880961" cy="257442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0022" indent="-170497">
              <a:lnSpc>
                <a:spcPts val="2055"/>
              </a:lnSpc>
              <a:spcBef>
                <a:spcPts val="75"/>
              </a:spcBef>
              <a:buFont typeface="Arial MT"/>
              <a:buChar char="•"/>
              <a:tabLst>
                <a:tab pos="180022" algn="l"/>
              </a:tabLst>
            </a:pPr>
            <a:r>
              <a:rPr dirty="0">
                <a:latin typeface="Calibri"/>
                <a:cs typeface="Calibri"/>
              </a:rPr>
              <a:t>Using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historical</a:t>
            </a:r>
            <a:r>
              <a:rPr spc="-5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data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make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future</a:t>
            </a:r>
            <a:endParaRPr>
              <a:latin typeface="Calibri"/>
              <a:cs typeface="Calibri"/>
            </a:endParaRPr>
          </a:p>
          <a:p>
            <a:pPr marL="180975">
              <a:lnSpc>
                <a:spcPts val="2055"/>
              </a:lnSpc>
            </a:pPr>
            <a:r>
              <a:rPr spc="-8" dirty="0">
                <a:latin typeface="Calibri"/>
                <a:cs typeface="Calibri"/>
              </a:rPr>
              <a:t>predictions</a:t>
            </a:r>
            <a:endParaRPr>
              <a:latin typeface="Calibri"/>
              <a:cs typeface="Calibri"/>
            </a:endParaRPr>
          </a:p>
          <a:p>
            <a:pPr marL="180022" marR="321944" indent="-170974">
              <a:lnSpc>
                <a:spcPts val="1943"/>
              </a:lnSpc>
              <a:spcBef>
                <a:spcPts val="788"/>
              </a:spcBef>
              <a:buFont typeface="Arial MT"/>
              <a:buChar char="•"/>
              <a:tabLst>
                <a:tab pos="180975" algn="l"/>
              </a:tabLst>
            </a:pPr>
            <a:r>
              <a:rPr dirty="0">
                <a:latin typeface="Calibri"/>
                <a:cs typeface="Calibri"/>
              </a:rPr>
              <a:t>Building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models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</a:t>
            </a:r>
            <a:r>
              <a:rPr spc="-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historical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data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to 	</a:t>
            </a:r>
            <a:r>
              <a:rPr spc="-8" dirty="0">
                <a:latin typeface="Calibri"/>
                <a:cs typeface="Calibri"/>
              </a:rPr>
              <a:t>predictions</a:t>
            </a:r>
            <a:endParaRPr>
              <a:latin typeface="Calibri"/>
              <a:cs typeface="Calibri"/>
            </a:endParaRPr>
          </a:p>
          <a:p>
            <a:pPr marL="180022" marR="3810" indent="-170974">
              <a:lnSpc>
                <a:spcPts val="1943"/>
              </a:lnSpc>
              <a:spcBef>
                <a:spcPts val="750"/>
              </a:spcBef>
              <a:buFont typeface="Arial MT"/>
              <a:buChar char="•"/>
              <a:tabLst>
                <a:tab pos="180975" algn="l"/>
              </a:tabLst>
            </a:pPr>
            <a:r>
              <a:rPr spc="-15" dirty="0">
                <a:latin typeface="Calibri"/>
                <a:cs typeface="Calibri"/>
              </a:rPr>
              <a:t>Taking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training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data,</a:t>
            </a:r>
            <a:r>
              <a:rPr spc="-5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building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models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on 	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training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data</a:t>
            </a:r>
            <a:r>
              <a:rPr spc="-3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using</a:t>
            </a:r>
            <a:r>
              <a:rPr spc="-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models</a:t>
            </a:r>
            <a:r>
              <a:rPr spc="-34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to 	</a:t>
            </a:r>
            <a:r>
              <a:rPr dirty="0">
                <a:latin typeface="Calibri"/>
                <a:cs typeface="Calibri"/>
              </a:rPr>
              <a:t>make</a:t>
            </a:r>
            <a:r>
              <a:rPr spc="-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future</a:t>
            </a:r>
            <a:r>
              <a:rPr spc="-56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predictions</a:t>
            </a:r>
            <a:endParaRPr>
              <a:latin typeface="Calibri"/>
              <a:cs typeface="Calibri"/>
            </a:endParaRPr>
          </a:p>
          <a:p>
            <a:pPr marL="180022" indent="-170497">
              <a:lnSpc>
                <a:spcPts val="2051"/>
              </a:lnSpc>
              <a:spcBef>
                <a:spcPts val="506"/>
              </a:spcBef>
              <a:buFont typeface="Arial MT"/>
              <a:buChar char="•"/>
              <a:tabLst>
                <a:tab pos="180022" algn="l"/>
              </a:tabLst>
            </a:pPr>
            <a:r>
              <a:rPr dirty="0">
                <a:latin typeface="Calibri"/>
                <a:cs typeface="Calibri"/>
              </a:rPr>
              <a:t>Making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machine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learn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patterns</a:t>
            </a:r>
            <a:endParaRPr>
              <a:latin typeface="Calibri"/>
              <a:cs typeface="Calibri"/>
            </a:endParaRPr>
          </a:p>
          <a:p>
            <a:pPr marL="180975">
              <a:lnSpc>
                <a:spcPts val="2051"/>
              </a:lnSpc>
            </a:pPr>
            <a:r>
              <a:rPr dirty="0">
                <a:latin typeface="Calibri"/>
                <a:cs typeface="Calibri"/>
              </a:rPr>
              <a:t>in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3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data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0031" y="924878"/>
            <a:ext cx="6377939" cy="853830"/>
          </a:xfrm>
          <a:prstGeom prst="rect">
            <a:avLst/>
          </a:prstGeom>
        </p:spPr>
        <p:txBody>
          <a:bodyPr vert="horz" wrap="square" lIns="0" tIns="175012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dirty="0"/>
              <a:t>IN</a:t>
            </a:r>
            <a:r>
              <a:rPr spc="-64" dirty="0"/>
              <a:t> </a:t>
            </a:r>
            <a:r>
              <a:rPr spc="-19" dirty="0"/>
              <a:t>SIMPLE</a:t>
            </a:r>
            <a:r>
              <a:rPr spc="-150" dirty="0"/>
              <a:t> </a:t>
            </a:r>
            <a:r>
              <a:rPr dirty="0"/>
              <a:t>TERMS</a:t>
            </a:r>
            <a:r>
              <a:rPr spc="-8" dirty="0"/>
              <a:t> </a:t>
            </a:r>
            <a:r>
              <a:rPr spc="-19" dirty="0"/>
              <a:t>..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06230" y="857250"/>
            <a:ext cx="438150" cy="438150"/>
          </a:xfrm>
          <a:custGeom>
            <a:avLst/>
            <a:gdLst/>
            <a:ahLst/>
            <a:cxnLst/>
            <a:rect l="l" t="t" r="r" b="b"/>
            <a:pathLst>
              <a:path w="584200" h="584200">
                <a:moveTo>
                  <a:pt x="583692" y="0"/>
                </a:moveTo>
                <a:lnTo>
                  <a:pt x="0" y="0"/>
                </a:lnTo>
                <a:lnTo>
                  <a:pt x="0" y="583691"/>
                </a:lnTo>
                <a:lnTo>
                  <a:pt x="583692" y="583691"/>
                </a:lnTo>
                <a:lnTo>
                  <a:pt x="58369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562981"/>
            <a:ext cx="438150" cy="438150"/>
          </a:xfrm>
          <a:custGeom>
            <a:avLst/>
            <a:gdLst/>
            <a:ahLst/>
            <a:cxnLst/>
            <a:rect l="l" t="t" r="r" b="b"/>
            <a:pathLst>
              <a:path w="584200" h="584200">
                <a:moveTo>
                  <a:pt x="583692" y="0"/>
                </a:moveTo>
                <a:lnTo>
                  <a:pt x="0" y="0"/>
                </a:lnTo>
                <a:lnTo>
                  <a:pt x="0" y="583691"/>
                </a:lnTo>
                <a:lnTo>
                  <a:pt x="583692" y="583691"/>
                </a:lnTo>
                <a:lnTo>
                  <a:pt x="583692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33800" y="245627"/>
            <a:ext cx="4134326" cy="204094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53" dirty="0"/>
              <a:t>DATA</a:t>
            </a:r>
            <a:r>
              <a:rPr spc="-38" dirty="0"/>
              <a:t> </a:t>
            </a:r>
            <a:r>
              <a:rPr dirty="0"/>
              <a:t>IS</a:t>
            </a:r>
            <a:r>
              <a:rPr spc="-23" dirty="0"/>
              <a:t> </a:t>
            </a:r>
            <a:r>
              <a:rPr dirty="0"/>
              <a:t>IN</a:t>
            </a:r>
            <a:r>
              <a:rPr spc="-23" dirty="0"/>
              <a:t> </a:t>
            </a:r>
            <a:r>
              <a:rPr dirty="0"/>
              <a:t>DIFFERENT</a:t>
            </a:r>
            <a:r>
              <a:rPr spc="-53" dirty="0"/>
              <a:t> </a:t>
            </a:r>
            <a:r>
              <a:rPr spc="-8" dirty="0"/>
              <a:t>FORMS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00608" y="1852802"/>
            <a:ext cx="4714875" cy="3388995"/>
            <a:chOff x="400811" y="1327403"/>
            <a:chExt cx="6286500" cy="45186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811" y="1327403"/>
              <a:ext cx="6286499" cy="45186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9835" y="2644139"/>
              <a:ext cx="748284" cy="7482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0600" y="2484119"/>
              <a:ext cx="685800" cy="685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1279" y="3998975"/>
              <a:ext cx="867156" cy="8686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2811" y="4187952"/>
              <a:ext cx="701039" cy="70256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102638" y="2290191"/>
            <a:ext cx="3108959" cy="208759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500" dirty="0">
                <a:latin typeface="Calibri"/>
                <a:cs typeface="Calibri"/>
              </a:rPr>
              <a:t>Numerical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data</a:t>
            </a:r>
            <a:endParaRPr sz="1500">
              <a:latin typeface="Calibri"/>
              <a:cs typeface="Calibri"/>
            </a:endParaRPr>
          </a:p>
          <a:p>
            <a:pPr marL="9525" marR="666750">
              <a:lnSpc>
                <a:spcPct val="200000"/>
              </a:lnSpc>
            </a:pPr>
            <a:r>
              <a:rPr sz="1500" dirty="0">
                <a:latin typeface="Calibri"/>
                <a:cs typeface="Calibri"/>
              </a:rPr>
              <a:t>Image</a:t>
            </a:r>
            <a:r>
              <a:rPr sz="1500" spc="-53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data</a:t>
            </a:r>
            <a:r>
              <a:rPr sz="1500" spc="-4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(pixel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intensities) </a:t>
            </a:r>
            <a:r>
              <a:rPr sz="1500" dirty="0">
                <a:latin typeface="Calibri"/>
                <a:cs typeface="Calibri"/>
              </a:rPr>
              <a:t>Video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data</a:t>
            </a:r>
            <a:r>
              <a:rPr sz="1500" spc="-4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(frames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per</a:t>
            </a:r>
            <a:r>
              <a:rPr sz="1500" spc="-41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second) </a:t>
            </a:r>
            <a:r>
              <a:rPr sz="1500" dirty="0">
                <a:latin typeface="Calibri"/>
                <a:cs typeface="Calibri"/>
              </a:rPr>
              <a:t>Sound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data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(waves)</a:t>
            </a:r>
            <a:endParaRPr sz="1500">
              <a:latin typeface="Calibri"/>
              <a:cs typeface="Calibri"/>
            </a:endParaRPr>
          </a:p>
          <a:p>
            <a:pPr marL="9525">
              <a:spcBef>
                <a:spcPts val="1800"/>
              </a:spcBef>
            </a:pPr>
            <a:r>
              <a:rPr sz="1500" spc="-34" dirty="0">
                <a:latin typeface="Calibri"/>
                <a:cs typeface="Calibri"/>
              </a:rPr>
              <a:t>Text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data</a:t>
            </a:r>
            <a:r>
              <a:rPr sz="1500" spc="-53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(tweets,</a:t>
            </a:r>
            <a:r>
              <a:rPr sz="1500" spc="-4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comments,</a:t>
            </a:r>
            <a:r>
              <a:rPr sz="1500" spc="-53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feedback)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4624" y="857250"/>
            <a:ext cx="4159376" cy="257060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15519" y="2130552"/>
            <a:ext cx="1297304" cy="1297304"/>
          </a:xfrm>
          <a:custGeom>
            <a:avLst/>
            <a:gdLst/>
            <a:ahLst/>
            <a:cxnLst/>
            <a:rect l="l" t="t" r="r" b="b"/>
            <a:pathLst>
              <a:path w="1729739" h="1729739">
                <a:moveTo>
                  <a:pt x="864869" y="0"/>
                </a:moveTo>
                <a:lnTo>
                  <a:pt x="817417" y="1279"/>
                </a:lnTo>
                <a:lnTo>
                  <a:pt x="770634" y="5075"/>
                </a:lnTo>
                <a:lnTo>
                  <a:pt x="724585" y="11319"/>
                </a:lnTo>
                <a:lnTo>
                  <a:pt x="679337" y="19948"/>
                </a:lnTo>
                <a:lnTo>
                  <a:pt x="634955" y="30894"/>
                </a:lnTo>
                <a:lnTo>
                  <a:pt x="591507" y="44092"/>
                </a:lnTo>
                <a:lnTo>
                  <a:pt x="549056" y="59475"/>
                </a:lnTo>
                <a:lnTo>
                  <a:pt x="507671" y="76979"/>
                </a:lnTo>
                <a:lnTo>
                  <a:pt x="467415" y="96536"/>
                </a:lnTo>
                <a:lnTo>
                  <a:pt x="428356" y="118081"/>
                </a:lnTo>
                <a:lnTo>
                  <a:pt x="390560" y="141548"/>
                </a:lnTo>
                <a:lnTo>
                  <a:pt x="354092" y="166871"/>
                </a:lnTo>
                <a:lnTo>
                  <a:pt x="319018" y="193984"/>
                </a:lnTo>
                <a:lnTo>
                  <a:pt x="285404" y="222822"/>
                </a:lnTo>
                <a:lnTo>
                  <a:pt x="253317" y="253317"/>
                </a:lnTo>
                <a:lnTo>
                  <a:pt x="222822" y="285404"/>
                </a:lnTo>
                <a:lnTo>
                  <a:pt x="193984" y="319018"/>
                </a:lnTo>
                <a:lnTo>
                  <a:pt x="166871" y="354092"/>
                </a:lnTo>
                <a:lnTo>
                  <a:pt x="141548" y="390560"/>
                </a:lnTo>
                <a:lnTo>
                  <a:pt x="118081" y="428356"/>
                </a:lnTo>
                <a:lnTo>
                  <a:pt x="96536" y="467415"/>
                </a:lnTo>
                <a:lnTo>
                  <a:pt x="76979" y="507671"/>
                </a:lnTo>
                <a:lnTo>
                  <a:pt x="59475" y="549056"/>
                </a:lnTo>
                <a:lnTo>
                  <a:pt x="44092" y="591507"/>
                </a:lnTo>
                <a:lnTo>
                  <a:pt x="30894" y="634955"/>
                </a:lnTo>
                <a:lnTo>
                  <a:pt x="19948" y="679337"/>
                </a:lnTo>
                <a:lnTo>
                  <a:pt x="11319" y="724585"/>
                </a:lnTo>
                <a:lnTo>
                  <a:pt x="5075" y="770634"/>
                </a:lnTo>
                <a:lnTo>
                  <a:pt x="1279" y="817417"/>
                </a:lnTo>
                <a:lnTo>
                  <a:pt x="0" y="864869"/>
                </a:lnTo>
                <a:lnTo>
                  <a:pt x="1279" y="912322"/>
                </a:lnTo>
                <a:lnTo>
                  <a:pt x="5075" y="959105"/>
                </a:lnTo>
                <a:lnTo>
                  <a:pt x="11319" y="1005154"/>
                </a:lnTo>
                <a:lnTo>
                  <a:pt x="19948" y="1050402"/>
                </a:lnTo>
                <a:lnTo>
                  <a:pt x="30894" y="1094784"/>
                </a:lnTo>
                <a:lnTo>
                  <a:pt x="44092" y="1138232"/>
                </a:lnTo>
                <a:lnTo>
                  <a:pt x="59475" y="1180683"/>
                </a:lnTo>
                <a:lnTo>
                  <a:pt x="76979" y="1222068"/>
                </a:lnTo>
                <a:lnTo>
                  <a:pt x="96536" y="1262324"/>
                </a:lnTo>
                <a:lnTo>
                  <a:pt x="118081" y="1301383"/>
                </a:lnTo>
                <a:lnTo>
                  <a:pt x="141548" y="1339179"/>
                </a:lnTo>
                <a:lnTo>
                  <a:pt x="166871" y="1375647"/>
                </a:lnTo>
                <a:lnTo>
                  <a:pt x="193984" y="1410721"/>
                </a:lnTo>
                <a:lnTo>
                  <a:pt x="222822" y="1444335"/>
                </a:lnTo>
                <a:lnTo>
                  <a:pt x="253317" y="1476422"/>
                </a:lnTo>
                <a:lnTo>
                  <a:pt x="285404" y="1506917"/>
                </a:lnTo>
                <a:lnTo>
                  <a:pt x="319018" y="1535755"/>
                </a:lnTo>
                <a:lnTo>
                  <a:pt x="354092" y="1562868"/>
                </a:lnTo>
                <a:lnTo>
                  <a:pt x="390560" y="1588191"/>
                </a:lnTo>
                <a:lnTo>
                  <a:pt x="428356" y="1611658"/>
                </a:lnTo>
                <a:lnTo>
                  <a:pt x="467415" y="1633203"/>
                </a:lnTo>
                <a:lnTo>
                  <a:pt x="507671" y="1652760"/>
                </a:lnTo>
                <a:lnTo>
                  <a:pt x="549056" y="1670264"/>
                </a:lnTo>
                <a:lnTo>
                  <a:pt x="591507" y="1685647"/>
                </a:lnTo>
                <a:lnTo>
                  <a:pt x="634955" y="1698845"/>
                </a:lnTo>
                <a:lnTo>
                  <a:pt x="679337" y="1709791"/>
                </a:lnTo>
                <a:lnTo>
                  <a:pt x="724585" y="1718420"/>
                </a:lnTo>
                <a:lnTo>
                  <a:pt x="770634" y="1724664"/>
                </a:lnTo>
                <a:lnTo>
                  <a:pt x="817417" y="1728460"/>
                </a:lnTo>
                <a:lnTo>
                  <a:pt x="864869" y="1729739"/>
                </a:lnTo>
                <a:lnTo>
                  <a:pt x="912322" y="1728460"/>
                </a:lnTo>
                <a:lnTo>
                  <a:pt x="959105" y="1724664"/>
                </a:lnTo>
                <a:lnTo>
                  <a:pt x="1005154" y="1718420"/>
                </a:lnTo>
                <a:lnTo>
                  <a:pt x="1050402" y="1709791"/>
                </a:lnTo>
                <a:lnTo>
                  <a:pt x="1094784" y="1698845"/>
                </a:lnTo>
                <a:lnTo>
                  <a:pt x="1138232" y="1685647"/>
                </a:lnTo>
                <a:lnTo>
                  <a:pt x="1180683" y="1670264"/>
                </a:lnTo>
                <a:lnTo>
                  <a:pt x="1222068" y="1652760"/>
                </a:lnTo>
                <a:lnTo>
                  <a:pt x="1262324" y="1633203"/>
                </a:lnTo>
                <a:lnTo>
                  <a:pt x="1301383" y="1611658"/>
                </a:lnTo>
                <a:lnTo>
                  <a:pt x="1339179" y="1588191"/>
                </a:lnTo>
                <a:lnTo>
                  <a:pt x="1375647" y="1562868"/>
                </a:lnTo>
                <a:lnTo>
                  <a:pt x="1410721" y="1535755"/>
                </a:lnTo>
                <a:lnTo>
                  <a:pt x="1444335" y="1506917"/>
                </a:lnTo>
                <a:lnTo>
                  <a:pt x="1476422" y="1476422"/>
                </a:lnTo>
                <a:lnTo>
                  <a:pt x="1506917" y="1444335"/>
                </a:lnTo>
                <a:lnTo>
                  <a:pt x="1535755" y="1410721"/>
                </a:lnTo>
                <a:lnTo>
                  <a:pt x="1562868" y="1375647"/>
                </a:lnTo>
                <a:lnTo>
                  <a:pt x="1588191" y="1339179"/>
                </a:lnTo>
                <a:lnTo>
                  <a:pt x="1611658" y="1301383"/>
                </a:lnTo>
                <a:lnTo>
                  <a:pt x="1633203" y="1262324"/>
                </a:lnTo>
                <a:lnTo>
                  <a:pt x="1652760" y="1222068"/>
                </a:lnTo>
                <a:lnTo>
                  <a:pt x="1670264" y="1180683"/>
                </a:lnTo>
                <a:lnTo>
                  <a:pt x="1685647" y="1138232"/>
                </a:lnTo>
                <a:lnTo>
                  <a:pt x="1698845" y="1094784"/>
                </a:lnTo>
                <a:lnTo>
                  <a:pt x="1709791" y="1050402"/>
                </a:lnTo>
                <a:lnTo>
                  <a:pt x="1718420" y="1005154"/>
                </a:lnTo>
                <a:lnTo>
                  <a:pt x="1724664" y="959105"/>
                </a:lnTo>
                <a:lnTo>
                  <a:pt x="1728460" y="912322"/>
                </a:lnTo>
                <a:lnTo>
                  <a:pt x="1729739" y="864869"/>
                </a:lnTo>
                <a:lnTo>
                  <a:pt x="1728460" y="817417"/>
                </a:lnTo>
                <a:lnTo>
                  <a:pt x="1724664" y="770634"/>
                </a:lnTo>
                <a:lnTo>
                  <a:pt x="1718420" y="724585"/>
                </a:lnTo>
                <a:lnTo>
                  <a:pt x="1709791" y="679337"/>
                </a:lnTo>
                <a:lnTo>
                  <a:pt x="1698845" y="634955"/>
                </a:lnTo>
                <a:lnTo>
                  <a:pt x="1685647" y="591507"/>
                </a:lnTo>
                <a:lnTo>
                  <a:pt x="1670264" y="549056"/>
                </a:lnTo>
                <a:lnTo>
                  <a:pt x="1652760" y="507671"/>
                </a:lnTo>
                <a:lnTo>
                  <a:pt x="1633203" y="467415"/>
                </a:lnTo>
                <a:lnTo>
                  <a:pt x="1611658" y="428356"/>
                </a:lnTo>
                <a:lnTo>
                  <a:pt x="1588191" y="390560"/>
                </a:lnTo>
                <a:lnTo>
                  <a:pt x="1562868" y="354092"/>
                </a:lnTo>
                <a:lnTo>
                  <a:pt x="1535755" y="319018"/>
                </a:lnTo>
                <a:lnTo>
                  <a:pt x="1506917" y="285404"/>
                </a:lnTo>
                <a:lnTo>
                  <a:pt x="1476422" y="253317"/>
                </a:lnTo>
                <a:lnTo>
                  <a:pt x="1444335" y="222822"/>
                </a:lnTo>
                <a:lnTo>
                  <a:pt x="1410721" y="193984"/>
                </a:lnTo>
                <a:lnTo>
                  <a:pt x="1375647" y="166871"/>
                </a:lnTo>
                <a:lnTo>
                  <a:pt x="1339179" y="141548"/>
                </a:lnTo>
                <a:lnTo>
                  <a:pt x="1301383" y="118081"/>
                </a:lnTo>
                <a:lnTo>
                  <a:pt x="1262324" y="96536"/>
                </a:lnTo>
                <a:lnTo>
                  <a:pt x="1222068" y="76979"/>
                </a:lnTo>
                <a:lnTo>
                  <a:pt x="1180683" y="59475"/>
                </a:lnTo>
                <a:lnTo>
                  <a:pt x="1138232" y="44092"/>
                </a:lnTo>
                <a:lnTo>
                  <a:pt x="1094784" y="30894"/>
                </a:lnTo>
                <a:lnTo>
                  <a:pt x="1050402" y="19948"/>
                </a:lnTo>
                <a:lnTo>
                  <a:pt x="1005154" y="11319"/>
                </a:lnTo>
                <a:lnTo>
                  <a:pt x="959105" y="5075"/>
                </a:lnTo>
                <a:lnTo>
                  <a:pt x="912322" y="1279"/>
                </a:lnTo>
                <a:lnTo>
                  <a:pt x="864869" y="0"/>
                </a:lnTo>
                <a:close/>
              </a:path>
            </a:pathLst>
          </a:custGeom>
          <a:solidFill>
            <a:srgbClr val="000000">
              <a:alpha val="1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855215" y="2130552"/>
            <a:ext cx="1297304" cy="1297304"/>
            <a:chOff x="3806952" y="1697735"/>
            <a:chExt cx="1729739" cy="1729739"/>
          </a:xfrm>
        </p:grpSpPr>
        <p:sp>
          <p:nvSpPr>
            <p:cNvPr id="5" name="object 5"/>
            <p:cNvSpPr/>
            <p:nvPr/>
          </p:nvSpPr>
          <p:spPr>
            <a:xfrm>
              <a:off x="3806952" y="1697735"/>
              <a:ext cx="1729739" cy="1729739"/>
            </a:xfrm>
            <a:custGeom>
              <a:avLst/>
              <a:gdLst/>
              <a:ahLst/>
              <a:cxnLst/>
              <a:rect l="l" t="t" r="r" b="b"/>
              <a:pathLst>
                <a:path w="1729739" h="1729739">
                  <a:moveTo>
                    <a:pt x="864870" y="0"/>
                  </a:moveTo>
                  <a:lnTo>
                    <a:pt x="817417" y="1279"/>
                  </a:lnTo>
                  <a:lnTo>
                    <a:pt x="770634" y="5075"/>
                  </a:lnTo>
                  <a:lnTo>
                    <a:pt x="724585" y="11319"/>
                  </a:lnTo>
                  <a:lnTo>
                    <a:pt x="679337" y="19948"/>
                  </a:lnTo>
                  <a:lnTo>
                    <a:pt x="634955" y="30894"/>
                  </a:lnTo>
                  <a:lnTo>
                    <a:pt x="591507" y="44092"/>
                  </a:lnTo>
                  <a:lnTo>
                    <a:pt x="549056" y="59475"/>
                  </a:lnTo>
                  <a:lnTo>
                    <a:pt x="507671" y="76979"/>
                  </a:lnTo>
                  <a:lnTo>
                    <a:pt x="467415" y="96536"/>
                  </a:lnTo>
                  <a:lnTo>
                    <a:pt x="428356" y="118081"/>
                  </a:lnTo>
                  <a:lnTo>
                    <a:pt x="390560" y="141548"/>
                  </a:lnTo>
                  <a:lnTo>
                    <a:pt x="354092" y="166871"/>
                  </a:lnTo>
                  <a:lnTo>
                    <a:pt x="319018" y="193984"/>
                  </a:lnTo>
                  <a:lnTo>
                    <a:pt x="285404" y="222822"/>
                  </a:lnTo>
                  <a:lnTo>
                    <a:pt x="253317" y="253317"/>
                  </a:lnTo>
                  <a:lnTo>
                    <a:pt x="222822" y="285404"/>
                  </a:lnTo>
                  <a:lnTo>
                    <a:pt x="193984" y="319018"/>
                  </a:lnTo>
                  <a:lnTo>
                    <a:pt x="166871" y="354092"/>
                  </a:lnTo>
                  <a:lnTo>
                    <a:pt x="141548" y="390560"/>
                  </a:lnTo>
                  <a:lnTo>
                    <a:pt x="118081" y="428356"/>
                  </a:lnTo>
                  <a:lnTo>
                    <a:pt x="96536" y="467415"/>
                  </a:lnTo>
                  <a:lnTo>
                    <a:pt x="76979" y="507671"/>
                  </a:lnTo>
                  <a:lnTo>
                    <a:pt x="59475" y="549056"/>
                  </a:lnTo>
                  <a:lnTo>
                    <a:pt x="44092" y="591507"/>
                  </a:lnTo>
                  <a:lnTo>
                    <a:pt x="30894" y="634955"/>
                  </a:lnTo>
                  <a:lnTo>
                    <a:pt x="19948" y="679337"/>
                  </a:lnTo>
                  <a:lnTo>
                    <a:pt x="11319" y="724585"/>
                  </a:lnTo>
                  <a:lnTo>
                    <a:pt x="5075" y="770634"/>
                  </a:lnTo>
                  <a:lnTo>
                    <a:pt x="1279" y="817417"/>
                  </a:lnTo>
                  <a:lnTo>
                    <a:pt x="0" y="864869"/>
                  </a:lnTo>
                  <a:lnTo>
                    <a:pt x="1279" y="912322"/>
                  </a:lnTo>
                  <a:lnTo>
                    <a:pt x="5075" y="959105"/>
                  </a:lnTo>
                  <a:lnTo>
                    <a:pt x="11319" y="1005154"/>
                  </a:lnTo>
                  <a:lnTo>
                    <a:pt x="19948" y="1050402"/>
                  </a:lnTo>
                  <a:lnTo>
                    <a:pt x="30894" y="1094784"/>
                  </a:lnTo>
                  <a:lnTo>
                    <a:pt x="44092" y="1138232"/>
                  </a:lnTo>
                  <a:lnTo>
                    <a:pt x="59475" y="1180683"/>
                  </a:lnTo>
                  <a:lnTo>
                    <a:pt x="76979" y="1222068"/>
                  </a:lnTo>
                  <a:lnTo>
                    <a:pt x="96536" y="1262324"/>
                  </a:lnTo>
                  <a:lnTo>
                    <a:pt x="118081" y="1301383"/>
                  </a:lnTo>
                  <a:lnTo>
                    <a:pt x="141548" y="1339179"/>
                  </a:lnTo>
                  <a:lnTo>
                    <a:pt x="166871" y="1375647"/>
                  </a:lnTo>
                  <a:lnTo>
                    <a:pt x="193984" y="1410721"/>
                  </a:lnTo>
                  <a:lnTo>
                    <a:pt x="222822" y="1444335"/>
                  </a:lnTo>
                  <a:lnTo>
                    <a:pt x="253317" y="1476422"/>
                  </a:lnTo>
                  <a:lnTo>
                    <a:pt x="285404" y="1506917"/>
                  </a:lnTo>
                  <a:lnTo>
                    <a:pt x="319018" y="1535755"/>
                  </a:lnTo>
                  <a:lnTo>
                    <a:pt x="354092" y="1562868"/>
                  </a:lnTo>
                  <a:lnTo>
                    <a:pt x="390560" y="1588191"/>
                  </a:lnTo>
                  <a:lnTo>
                    <a:pt x="428356" y="1611658"/>
                  </a:lnTo>
                  <a:lnTo>
                    <a:pt x="467415" y="1633203"/>
                  </a:lnTo>
                  <a:lnTo>
                    <a:pt x="507671" y="1652760"/>
                  </a:lnTo>
                  <a:lnTo>
                    <a:pt x="549056" y="1670264"/>
                  </a:lnTo>
                  <a:lnTo>
                    <a:pt x="591507" y="1685647"/>
                  </a:lnTo>
                  <a:lnTo>
                    <a:pt x="634955" y="1698845"/>
                  </a:lnTo>
                  <a:lnTo>
                    <a:pt x="679337" y="1709791"/>
                  </a:lnTo>
                  <a:lnTo>
                    <a:pt x="724585" y="1718420"/>
                  </a:lnTo>
                  <a:lnTo>
                    <a:pt x="770634" y="1724664"/>
                  </a:lnTo>
                  <a:lnTo>
                    <a:pt x="817417" y="1728460"/>
                  </a:lnTo>
                  <a:lnTo>
                    <a:pt x="864870" y="1729739"/>
                  </a:lnTo>
                  <a:lnTo>
                    <a:pt x="912322" y="1728460"/>
                  </a:lnTo>
                  <a:lnTo>
                    <a:pt x="959105" y="1724664"/>
                  </a:lnTo>
                  <a:lnTo>
                    <a:pt x="1005154" y="1718420"/>
                  </a:lnTo>
                  <a:lnTo>
                    <a:pt x="1050402" y="1709791"/>
                  </a:lnTo>
                  <a:lnTo>
                    <a:pt x="1094784" y="1698845"/>
                  </a:lnTo>
                  <a:lnTo>
                    <a:pt x="1138232" y="1685647"/>
                  </a:lnTo>
                  <a:lnTo>
                    <a:pt x="1180683" y="1670264"/>
                  </a:lnTo>
                  <a:lnTo>
                    <a:pt x="1222068" y="1652760"/>
                  </a:lnTo>
                  <a:lnTo>
                    <a:pt x="1262324" y="1633203"/>
                  </a:lnTo>
                  <a:lnTo>
                    <a:pt x="1301383" y="1611658"/>
                  </a:lnTo>
                  <a:lnTo>
                    <a:pt x="1339179" y="1588191"/>
                  </a:lnTo>
                  <a:lnTo>
                    <a:pt x="1375647" y="1562868"/>
                  </a:lnTo>
                  <a:lnTo>
                    <a:pt x="1410721" y="1535755"/>
                  </a:lnTo>
                  <a:lnTo>
                    <a:pt x="1444335" y="1506917"/>
                  </a:lnTo>
                  <a:lnTo>
                    <a:pt x="1476422" y="1476422"/>
                  </a:lnTo>
                  <a:lnTo>
                    <a:pt x="1506917" y="1444335"/>
                  </a:lnTo>
                  <a:lnTo>
                    <a:pt x="1535755" y="1410721"/>
                  </a:lnTo>
                  <a:lnTo>
                    <a:pt x="1562868" y="1375647"/>
                  </a:lnTo>
                  <a:lnTo>
                    <a:pt x="1588191" y="1339179"/>
                  </a:lnTo>
                  <a:lnTo>
                    <a:pt x="1611658" y="1301383"/>
                  </a:lnTo>
                  <a:lnTo>
                    <a:pt x="1633203" y="1262324"/>
                  </a:lnTo>
                  <a:lnTo>
                    <a:pt x="1652760" y="1222068"/>
                  </a:lnTo>
                  <a:lnTo>
                    <a:pt x="1670264" y="1180683"/>
                  </a:lnTo>
                  <a:lnTo>
                    <a:pt x="1685647" y="1138232"/>
                  </a:lnTo>
                  <a:lnTo>
                    <a:pt x="1698845" y="1094784"/>
                  </a:lnTo>
                  <a:lnTo>
                    <a:pt x="1709791" y="1050402"/>
                  </a:lnTo>
                  <a:lnTo>
                    <a:pt x="1718420" y="1005154"/>
                  </a:lnTo>
                  <a:lnTo>
                    <a:pt x="1724664" y="959105"/>
                  </a:lnTo>
                  <a:lnTo>
                    <a:pt x="1728460" y="912322"/>
                  </a:lnTo>
                  <a:lnTo>
                    <a:pt x="1729739" y="864869"/>
                  </a:lnTo>
                  <a:lnTo>
                    <a:pt x="1728460" y="817417"/>
                  </a:lnTo>
                  <a:lnTo>
                    <a:pt x="1724664" y="770634"/>
                  </a:lnTo>
                  <a:lnTo>
                    <a:pt x="1718420" y="724585"/>
                  </a:lnTo>
                  <a:lnTo>
                    <a:pt x="1709791" y="679337"/>
                  </a:lnTo>
                  <a:lnTo>
                    <a:pt x="1698845" y="634955"/>
                  </a:lnTo>
                  <a:lnTo>
                    <a:pt x="1685647" y="591507"/>
                  </a:lnTo>
                  <a:lnTo>
                    <a:pt x="1670264" y="549056"/>
                  </a:lnTo>
                  <a:lnTo>
                    <a:pt x="1652760" y="507671"/>
                  </a:lnTo>
                  <a:lnTo>
                    <a:pt x="1633203" y="467415"/>
                  </a:lnTo>
                  <a:lnTo>
                    <a:pt x="1611658" y="428356"/>
                  </a:lnTo>
                  <a:lnTo>
                    <a:pt x="1588191" y="390560"/>
                  </a:lnTo>
                  <a:lnTo>
                    <a:pt x="1562868" y="354092"/>
                  </a:lnTo>
                  <a:lnTo>
                    <a:pt x="1535755" y="319018"/>
                  </a:lnTo>
                  <a:lnTo>
                    <a:pt x="1506917" y="285404"/>
                  </a:lnTo>
                  <a:lnTo>
                    <a:pt x="1476422" y="253317"/>
                  </a:lnTo>
                  <a:lnTo>
                    <a:pt x="1444335" y="222822"/>
                  </a:lnTo>
                  <a:lnTo>
                    <a:pt x="1410721" y="193984"/>
                  </a:lnTo>
                  <a:lnTo>
                    <a:pt x="1375647" y="166871"/>
                  </a:lnTo>
                  <a:lnTo>
                    <a:pt x="1339179" y="141548"/>
                  </a:lnTo>
                  <a:lnTo>
                    <a:pt x="1301383" y="118081"/>
                  </a:lnTo>
                  <a:lnTo>
                    <a:pt x="1262324" y="96536"/>
                  </a:lnTo>
                  <a:lnTo>
                    <a:pt x="1222068" y="76979"/>
                  </a:lnTo>
                  <a:lnTo>
                    <a:pt x="1180683" y="59475"/>
                  </a:lnTo>
                  <a:lnTo>
                    <a:pt x="1138232" y="44092"/>
                  </a:lnTo>
                  <a:lnTo>
                    <a:pt x="1094784" y="30894"/>
                  </a:lnTo>
                  <a:lnTo>
                    <a:pt x="1050402" y="19948"/>
                  </a:lnTo>
                  <a:lnTo>
                    <a:pt x="1005154" y="11319"/>
                  </a:lnTo>
                  <a:lnTo>
                    <a:pt x="959105" y="5075"/>
                  </a:lnTo>
                  <a:lnTo>
                    <a:pt x="912322" y="1279"/>
                  </a:lnTo>
                  <a:lnTo>
                    <a:pt x="864870" y="0"/>
                  </a:lnTo>
                  <a:close/>
                </a:path>
              </a:pathLst>
            </a:custGeom>
            <a:solidFill>
              <a:srgbClr val="000000">
                <a:alpha val="1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12692" y="1778507"/>
              <a:ext cx="1320165" cy="361315"/>
            </a:xfrm>
            <a:custGeom>
              <a:avLst/>
              <a:gdLst/>
              <a:ahLst/>
              <a:cxnLst/>
              <a:rect l="l" t="t" r="r" b="b"/>
              <a:pathLst>
                <a:path w="1320164" h="361314">
                  <a:moveTo>
                    <a:pt x="659892" y="0"/>
                  </a:moveTo>
                  <a:lnTo>
                    <a:pt x="609443" y="1591"/>
                  </a:lnTo>
                  <a:lnTo>
                    <a:pt x="559841" y="6300"/>
                  </a:lnTo>
                  <a:lnTo>
                    <a:pt x="511182" y="14032"/>
                  </a:lnTo>
                  <a:lnTo>
                    <a:pt x="463563" y="24689"/>
                  </a:lnTo>
                  <a:lnTo>
                    <a:pt x="417081" y="38175"/>
                  </a:lnTo>
                  <a:lnTo>
                    <a:pt x="371831" y="54395"/>
                  </a:lnTo>
                  <a:lnTo>
                    <a:pt x="327911" y="73250"/>
                  </a:lnTo>
                  <a:lnTo>
                    <a:pt x="285416" y="94646"/>
                  </a:lnTo>
                  <a:lnTo>
                    <a:pt x="244444" y="118486"/>
                  </a:lnTo>
                  <a:lnTo>
                    <a:pt x="205091" y="144673"/>
                  </a:lnTo>
                  <a:lnTo>
                    <a:pt x="167454" y="173111"/>
                  </a:lnTo>
                  <a:lnTo>
                    <a:pt x="131629" y="203704"/>
                  </a:lnTo>
                  <a:lnTo>
                    <a:pt x="97713" y="236354"/>
                  </a:lnTo>
                  <a:lnTo>
                    <a:pt x="65802" y="270967"/>
                  </a:lnTo>
                  <a:lnTo>
                    <a:pt x="35992" y="307446"/>
                  </a:lnTo>
                  <a:lnTo>
                    <a:pt x="8382" y="345693"/>
                  </a:lnTo>
                  <a:lnTo>
                    <a:pt x="0" y="361188"/>
                  </a:lnTo>
                  <a:lnTo>
                    <a:pt x="1319784" y="361188"/>
                  </a:lnTo>
                  <a:lnTo>
                    <a:pt x="1283791" y="307446"/>
                  </a:lnTo>
                  <a:lnTo>
                    <a:pt x="1253981" y="270967"/>
                  </a:lnTo>
                  <a:lnTo>
                    <a:pt x="1222070" y="236354"/>
                  </a:lnTo>
                  <a:lnTo>
                    <a:pt x="1188154" y="203704"/>
                  </a:lnTo>
                  <a:lnTo>
                    <a:pt x="1152329" y="173111"/>
                  </a:lnTo>
                  <a:lnTo>
                    <a:pt x="1114692" y="144673"/>
                  </a:lnTo>
                  <a:lnTo>
                    <a:pt x="1075339" y="118486"/>
                  </a:lnTo>
                  <a:lnTo>
                    <a:pt x="1034367" y="94646"/>
                  </a:lnTo>
                  <a:lnTo>
                    <a:pt x="991872" y="73250"/>
                  </a:lnTo>
                  <a:lnTo>
                    <a:pt x="947952" y="54395"/>
                  </a:lnTo>
                  <a:lnTo>
                    <a:pt x="902702" y="38175"/>
                  </a:lnTo>
                  <a:lnTo>
                    <a:pt x="856220" y="24689"/>
                  </a:lnTo>
                  <a:lnTo>
                    <a:pt x="808601" y="14032"/>
                  </a:lnTo>
                  <a:lnTo>
                    <a:pt x="759942" y="6300"/>
                  </a:lnTo>
                  <a:lnTo>
                    <a:pt x="710340" y="1591"/>
                  </a:lnTo>
                  <a:lnTo>
                    <a:pt x="659892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68680" y="2191131"/>
            <a:ext cx="991076" cy="270986"/>
          </a:xfrm>
          <a:custGeom>
            <a:avLst/>
            <a:gdLst/>
            <a:ahLst/>
            <a:cxnLst/>
            <a:rect l="l" t="t" r="r" b="b"/>
            <a:pathLst>
              <a:path w="1321435" h="361314">
                <a:moveTo>
                  <a:pt x="660654" y="0"/>
                </a:moveTo>
                <a:lnTo>
                  <a:pt x="610135" y="1591"/>
                </a:lnTo>
                <a:lnTo>
                  <a:pt x="560466" y="6300"/>
                </a:lnTo>
                <a:lnTo>
                  <a:pt x="511744" y="14032"/>
                </a:lnTo>
                <a:lnTo>
                  <a:pt x="464064" y="24689"/>
                </a:lnTo>
                <a:lnTo>
                  <a:pt x="417524" y="38175"/>
                </a:lnTo>
                <a:lnTo>
                  <a:pt x="372221" y="54395"/>
                </a:lnTo>
                <a:lnTo>
                  <a:pt x="328250" y="73250"/>
                </a:lnTo>
                <a:lnTo>
                  <a:pt x="285708" y="94646"/>
                </a:lnTo>
                <a:lnTo>
                  <a:pt x="244693" y="118486"/>
                </a:lnTo>
                <a:lnTo>
                  <a:pt x="205300" y="144673"/>
                </a:lnTo>
                <a:lnTo>
                  <a:pt x="167627" y="173111"/>
                </a:lnTo>
                <a:lnTo>
                  <a:pt x="131770" y="203704"/>
                </a:lnTo>
                <a:lnTo>
                  <a:pt x="97825" y="236354"/>
                </a:lnTo>
                <a:lnTo>
                  <a:pt x="65889" y="270967"/>
                </a:lnTo>
                <a:lnTo>
                  <a:pt x="36060" y="307446"/>
                </a:lnTo>
                <a:lnTo>
                  <a:pt x="8432" y="345693"/>
                </a:lnTo>
                <a:lnTo>
                  <a:pt x="0" y="361188"/>
                </a:lnTo>
                <a:lnTo>
                  <a:pt x="1321308" y="361188"/>
                </a:lnTo>
                <a:lnTo>
                  <a:pt x="1285289" y="307446"/>
                </a:lnTo>
                <a:lnTo>
                  <a:pt x="1255452" y="270967"/>
                </a:lnTo>
                <a:lnTo>
                  <a:pt x="1223509" y="236354"/>
                </a:lnTo>
                <a:lnTo>
                  <a:pt x="1189559" y="203704"/>
                </a:lnTo>
                <a:lnTo>
                  <a:pt x="1153697" y="173111"/>
                </a:lnTo>
                <a:lnTo>
                  <a:pt x="1116019" y="144673"/>
                </a:lnTo>
                <a:lnTo>
                  <a:pt x="1076623" y="118486"/>
                </a:lnTo>
                <a:lnTo>
                  <a:pt x="1035605" y="94646"/>
                </a:lnTo>
                <a:lnTo>
                  <a:pt x="993062" y="73250"/>
                </a:lnTo>
                <a:lnTo>
                  <a:pt x="949089" y="54395"/>
                </a:lnTo>
                <a:lnTo>
                  <a:pt x="903784" y="38175"/>
                </a:lnTo>
                <a:lnTo>
                  <a:pt x="857244" y="24689"/>
                </a:lnTo>
                <a:lnTo>
                  <a:pt x="809564" y="14032"/>
                </a:lnTo>
                <a:lnTo>
                  <a:pt x="760841" y="6300"/>
                </a:lnTo>
                <a:lnTo>
                  <a:pt x="711172" y="1591"/>
                </a:lnTo>
                <a:lnTo>
                  <a:pt x="66065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7477" y="857251"/>
            <a:ext cx="942975" cy="70961"/>
          </a:xfrm>
          <a:custGeom>
            <a:avLst/>
            <a:gdLst/>
            <a:ahLst/>
            <a:cxnLst/>
            <a:rect l="l" t="t" r="r" b="b"/>
            <a:pathLst>
              <a:path w="1257300" h="94615">
                <a:moveTo>
                  <a:pt x="1257300" y="0"/>
                </a:moveTo>
                <a:lnTo>
                  <a:pt x="0" y="0"/>
                </a:lnTo>
                <a:lnTo>
                  <a:pt x="0" y="94488"/>
                </a:lnTo>
                <a:lnTo>
                  <a:pt x="1257300" y="94488"/>
                </a:lnTo>
                <a:lnTo>
                  <a:pt x="12573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1225" y="825888"/>
            <a:ext cx="5068253" cy="136431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23" dirty="0"/>
              <a:t>APPLICATIONS</a:t>
            </a:r>
            <a:r>
              <a:rPr spc="-9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dirty="0"/>
              <a:t>NUMERICAL</a:t>
            </a:r>
            <a:r>
              <a:rPr spc="-8" dirty="0"/>
              <a:t> </a:t>
            </a:r>
            <a:r>
              <a:rPr spc="-23" dirty="0"/>
              <a:t>DATA</a:t>
            </a: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7531" y="2243708"/>
            <a:ext cx="1073277" cy="107213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67227" y="2243708"/>
            <a:ext cx="1073277" cy="107213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96638" y="2243708"/>
            <a:ext cx="1073276" cy="107213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36333" y="2243708"/>
            <a:ext cx="1072133" cy="107213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27228" y="3480640"/>
            <a:ext cx="1672590" cy="754533"/>
          </a:xfrm>
          <a:prstGeom prst="rect">
            <a:avLst/>
          </a:prstGeom>
        </p:spPr>
        <p:txBody>
          <a:bodyPr vert="horz" wrap="square" lIns="0" tIns="107156" rIns="0" bIns="0" rtlCol="0">
            <a:spAutoFit/>
          </a:bodyPr>
          <a:lstStyle/>
          <a:p>
            <a:pPr algn="ctr">
              <a:spcBef>
                <a:spcPts val="844"/>
              </a:spcBef>
            </a:pPr>
            <a:r>
              <a:rPr sz="1200" b="1" dirty="0">
                <a:solidFill>
                  <a:srgbClr val="0D1D51"/>
                </a:solidFill>
                <a:latin typeface="Corbel"/>
                <a:cs typeface="Corbel"/>
              </a:rPr>
              <a:t>CREDIT</a:t>
            </a:r>
            <a:r>
              <a:rPr sz="1200" b="1" spc="-38" dirty="0">
                <a:solidFill>
                  <a:srgbClr val="0D1D51"/>
                </a:solidFill>
                <a:latin typeface="Corbel"/>
                <a:cs typeface="Corbel"/>
              </a:rPr>
              <a:t> </a:t>
            </a:r>
            <a:r>
              <a:rPr sz="1200" b="1" dirty="0">
                <a:solidFill>
                  <a:srgbClr val="0D1D51"/>
                </a:solidFill>
                <a:latin typeface="Corbel"/>
                <a:cs typeface="Corbel"/>
              </a:rPr>
              <a:t>RISK</a:t>
            </a:r>
            <a:r>
              <a:rPr sz="1200" b="1" spc="-38" dirty="0">
                <a:solidFill>
                  <a:srgbClr val="0D1D51"/>
                </a:solidFill>
                <a:latin typeface="Corbel"/>
                <a:cs typeface="Corbel"/>
              </a:rPr>
              <a:t> </a:t>
            </a:r>
            <a:r>
              <a:rPr sz="1200" b="1" spc="-8" dirty="0">
                <a:solidFill>
                  <a:srgbClr val="0D1D51"/>
                </a:solidFill>
                <a:latin typeface="Corbel"/>
                <a:cs typeface="Corbel"/>
              </a:rPr>
              <a:t>MODELS</a:t>
            </a:r>
            <a:endParaRPr sz="1200">
              <a:latin typeface="Corbel"/>
              <a:cs typeface="Corbel"/>
            </a:endParaRPr>
          </a:p>
          <a:p>
            <a:pPr algn="ctr">
              <a:lnSpc>
                <a:spcPts val="1369"/>
              </a:lnSpc>
              <a:spcBef>
                <a:spcPts val="776"/>
              </a:spcBef>
            </a:pPr>
            <a:r>
              <a:rPr sz="1200" dirty="0">
                <a:latin typeface="Calibri"/>
                <a:cs typeface="Calibri"/>
              </a:rPr>
              <a:t>Identifying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risky</a:t>
            </a:r>
            <a:r>
              <a:rPr sz="1200" spc="-23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customers</a:t>
            </a:r>
            <a:endParaRPr sz="1200">
              <a:latin typeface="Calibri"/>
              <a:cs typeface="Calibri"/>
            </a:endParaRPr>
          </a:p>
          <a:p>
            <a:pPr marL="476" algn="ctr">
              <a:lnSpc>
                <a:spcPts val="1369"/>
              </a:lnSpc>
            </a:pPr>
            <a:r>
              <a:rPr sz="1200" spc="-8" dirty="0">
                <a:latin typeface="Calibri"/>
                <a:cs typeface="Calibri"/>
              </a:rPr>
              <a:t>before</a:t>
            </a:r>
            <a:r>
              <a:rPr sz="1200" spc="-23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offering</a:t>
            </a:r>
            <a:r>
              <a:rPr sz="1200" spc="-41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3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loan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24507" y="3480640"/>
            <a:ext cx="1960721" cy="906883"/>
          </a:xfrm>
          <a:prstGeom prst="rect">
            <a:avLst/>
          </a:prstGeom>
        </p:spPr>
        <p:txBody>
          <a:bodyPr vert="horz" wrap="square" lIns="0" tIns="107156" rIns="0" bIns="0" rtlCol="0">
            <a:spAutoFit/>
          </a:bodyPr>
          <a:lstStyle/>
          <a:p>
            <a:pPr marL="156686">
              <a:spcBef>
                <a:spcPts val="844"/>
              </a:spcBef>
            </a:pPr>
            <a:r>
              <a:rPr sz="1200" b="1" spc="-8" dirty="0">
                <a:solidFill>
                  <a:srgbClr val="0D1D51"/>
                </a:solidFill>
                <a:latin typeface="Corbel"/>
                <a:cs typeface="Corbel"/>
              </a:rPr>
              <a:t>MARKETING</a:t>
            </a:r>
            <a:r>
              <a:rPr sz="1200" b="1" spc="-41" dirty="0">
                <a:solidFill>
                  <a:srgbClr val="0D1D51"/>
                </a:solidFill>
                <a:latin typeface="Corbel"/>
                <a:cs typeface="Corbel"/>
              </a:rPr>
              <a:t> </a:t>
            </a:r>
            <a:r>
              <a:rPr sz="1200" b="1" spc="-8" dirty="0">
                <a:solidFill>
                  <a:srgbClr val="0D1D51"/>
                </a:solidFill>
                <a:latin typeface="Corbel"/>
                <a:cs typeface="Corbel"/>
              </a:rPr>
              <a:t>ANALYTICS</a:t>
            </a:r>
            <a:endParaRPr sz="1200">
              <a:latin typeface="Corbel"/>
              <a:cs typeface="Corbel"/>
            </a:endParaRPr>
          </a:p>
          <a:p>
            <a:pPr marL="9525" marR="3810" indent="54769" algn="just">
              <a:lnSpc>
                <a:spcPct val="90100"/>
              </a:lnSpc>
              <a:spcBef>
                <a:spcPts val="919"/>
              </a:spcBef>
            </a:pPr>
            <a:r>
              <a:rPr sz="1200" dirty="0">
                <a:latin typeface="Calibri"/>
                <a:cs typeface="Calibri"/>
              </a:rPr>
              <a:t>Do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you</a:t>
            </a:r>
            <a:r>
              <a:rPr sz="1200" spc="-23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receive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marketing </a:t>
            </a:r>
            <a:r>
              <a:rPr sz="1200" dirty="0">
                <a:latin typeface="Calibri"/>
                <a:cs typeface="Calibri"/>
              </a:rPr>
              <a:t>calls?</a:t>
            </a:r>
            <a:r>
              <a:rPr sz="1200" spc="-53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Have</a:t>
            </a:r>
            <a:r>
              <a:rPr sz="1200" spc="-38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you</a:t>
            </a:r>
            <a:r>
              <a:rPr sz="1200" spc="-19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ever</a:t>
            </a:r>
            <a:r>
              <a:rPr sz="1200" spc="-23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received </a:t>
            </a:r>
            <a:r>
              <a:rPr sz="1200" dirty="0">
                <a:latin typeface="Calibri"/>
                <a:cs typeface="Calibri"/>
              </a:rPr>
              <a:t>any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marketing</a:t>
            </a:r>
            <a:r>
              <a:rPr sz="1200" spc="-26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call</a:t>
            </a:r>
            <a:r>
              <a:rPr sz="1200" spc="-53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23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Audi</a:t>
            </a:r>
            <a:r>
              <a:rPr sz="1200" spc="-38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car?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87062" y="3480640"/>
            <a:ext cx="1893094" cy="1239281"/>
          </a:xfrm>
          <a:prstGeom prst="rect">
            <a:avLst/>
          </a:prstGeom>
        </p:spPr>
        <p:txBody>
          <a:bodyPr vert="horz" wrap="square" lIns="0" tIns="107156" rIns="0" bIns="0" rtlCol="0">
            <a:spAutoFit/>
          </a:bodyPr>
          <a:lstStyle/>
          <a:p>
            <a:pPr algn="ctr">
              <a:spcBef>
                <a:spcPts val="844"/>
              </a:spcBef>
            </a:pPr>
            <a:r>
              <a:rPr sz="1200" b="1" spc="-19" dirty="0">
                <a:solidFill>
                  <a:srgbClr val="0D1D51"/>
                </a:solidFill>
                <a:latin typeface="Corbel"/>
                <a:cs typeface="Corbel"/>
              </a:rPr>
              <a:t>RETAIL</a:t>
            </a:r>
            <a:r>
              <a:rPr sz="1200" b="1" spc="-26" dirty="0">
                <a:solidFill>
                  <a:srgbClr val="0D1D51"/>
                </a:solidFill>
                <a:latin typeface="Corbel"/>
                <a:cs typeface="Corbel"/>
              </a:rPr>
              <a:t> </a:t>
            </a:r>
            <a:r>
              <a:rPr sz="1200" b="1" spc="-8" dirty="0">
                <a:solidFill>
                  <a:srgbClr val="0D1D51"/>
                </a:solidFill>
                <a:latin typeface="Corbel"/>
                <a:cs typeface="Corbel"/>
              </a:rPr>
              <a:t>SALES</a:t>
            </a:r>
            <a:r>
              <a:rPr sz="1200" b="1" spc="-38" dirty="0">
                <a:solidFill>
                  <a:srgbClr val="0D1D51"/>
                </a:solidFill>
                <a:latin typeface="Corbel"/>
                <a:cs typeface="Corbel"/>
              </a:rPr>
              <a:t> </a:t>
            </a:r>
            <a:r>
              <a:rPr sz="1200" b="1" spc="-8" dirty="0">
                <a:solidFill>
                  <a:srgbClr val="0D1D51"/>
                </a:solidFill>
                <a:latin typeface="Corbel"/>
                <a:cs typeface="Corbel"/>
              </a:rPr>
              <a:t>ANALYTICS</a:t>
            </a:r>
            <a:endParaRPr sz="1200" dirty="0">
              <a:latin typeface="Corbel"/>
              <a:cs typeface="Corbel"/>
            </a:endParaRPr>
          </a:p>
          <a:p>
            <a:pPr marL="9525" marR="3810" algn="ctr">
              <a:lnSpc>
                <a:spcPct val="90000"/>
              </a:lnSpc>
              <a:spcBef>
                <a:spcPts val="919"/>
              </a:spcBef>
            </a:pPr>
            <a:r>
              <a:rPr sz="1200" dirty="0">
                <a:latin typeface="Calibri"/>
                <a:cs typeface="Calibri"/>
              </a:rPr>
              <a:t>Have</a:t>
            </a:r>
            <a:r>
              <a:rPr sz="1200" spc="-56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you</a:t>
            </a:r>
            <a:r>
              <a:rPr sz="1200" spc="-53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ever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wondered,</a:t>
            </a:r>
            <a:r>
              <a:rPr sz="1200" spc="-38" dirty="0">
                <a:latin typeface="Calibri"/>
                <a:cs typeface="Calibri"/>
              </a:rPr>
              <a:t> </a:t>
            </a:r>
            <a:r>
              <a:rPr sz="1200" spc="-19" dirty="0">
                <a:latin typeface="Calibri"/>
                <a:cs typeface="Calibri"/>
              </a:rPr>
              <a:t>why </a:t>
            </a:r>
            <a:r>
              <a:rPr sz="1200" dirty="0">
                <a:latin typeface="Calibri"/>
                <a:cs typeface="Calibri"/>
              </a:rPr>
              <a:t>only</a:t>
            </a:r>
            <a:r>
              <a:rPr sz="1200" spc="-38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you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are</a:t>
            </a:r>
            <a:r>
              <a:rPr sz="1200" spc="-23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getting promotional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offers</a:t>
            </a:r>
            <a:r>
              <a:rPr sz="1200" spc="-23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9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cloths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8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accessories</a:t>
            </a:r>
            <a:r>
              <a:rPr sz="1200" spc="-8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where</a:t>
            </a:r>
            <a:r>
              <a:rPr sz="1200" spc="-4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26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23" dirty="0">
                <a:latin typeface="Calibri"/>
                <a:cs typeface="Calibri"/>
              </a:rPr>
              <a:t> </a:t>
            </a:r>
            <a:r>
              <a:rPr sz="1200" spc="-19" dirty="0">
                <a:latin typeface="Calibri"/>
                <a:cs typeface="Calibri"/>
              </a:rPr>
              <a:t>am </a:t>
            </a:r>
            <a:r>
              <a:rPr sz="1200" dirty="0">
                <a:latin typeface="Calibri"/>
                <a:cs typeface="Calibri"/>
              </a:rPr>
              <a:t>getting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offers</a:t>
            </a:r>
            <a:r>
              <a:rPr sz="1200" spc="-34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34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apartments?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90575" y="3480640"/>
            <a:ext cx="1764030" cy="1073082"/>
          </a:xfrm>
          <a:prstGeom prst="rect">
            <a:avLst/>
          </a:prstGeom>
        </p:spPr>
        <p:txBody>
          <a:bodyPr vert="horz" wrap="square" lIns="0" tIns="107156" rIns="0" bIns="0" rtlCol="0">
            <a:spAutoFit/>
          </a:bodyPr>
          <a:lstStyle/>
          <a:p>
            <a:pPr marL="953" algn="ctr">
              <a:spcBef>
                <a:spcPts val="844"/>
              </a:spcBef>
            </a:pPr>
            <a:r>
              <a:rPr sz="1200" b="1" spc="-8" dirty="0">
                <a:solidFill>
                  <a:srgbClr val="0D1D51"/>
                </a:solidFill>
                <a:latin typeface="Corbel"/>
                <a:cs typeface="Corbel"/>
              </a:rPr>
              <a:t>FRAUD</a:t>
            </a:r>
            <a:r>
              <a:rPr sz="1200" b="1" spc="-53" dirty="0">
                <a:solidFill>
                  <a:srgbClr val="0D1D51"/>
                </a:solidFill>
                <a:latin typeface="Corbel"/>
                <a:cs typeface="Corbel"/>
              </a:rPr>
              <a:t> </a:t>
            </a:r>
            <a:r>
              <a:rPr sz="1200" b="1" spc="-8" dirty="0">
                <a:solidFill>
                  <a:srgbClr val="0D1D51"/>
                </a:solidFill>
                <a:latin typeface="Corbel"/>
                <a:cs typeface="Corbel"/>
              </a:rPr>
              <a:t>ANALYTICS</a:t>
            </a:r>
            <a:endParaRPr sz="1200">
              <a:latin typeface="Corbel"/>
              <a:cs typeface="Corbel"/>
            </a:endParaRPr>
          </a:p>
          <a:p>
            <a:pPr marL="9525" marR="3810" algn="ctr">
              <a:lnSpc>
                <a:spcPct val="90100"/>
              </a:lnSpc>
              <a:spcBef>
                <a:spcPts val="919"/>
              </a:spcBef>
            </a:pPr>
            <a:r>
              <a:rPr sz="1200" dirty="0">
                <a:latin typeface="Calibri"/>
                <a:cs typeface="Calibri"/>
              </a:rPr>
              <a:t>How does</a:t>
            </a:r>
            <a:r>
              <a:rPr sz="1200" spc="-19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3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bank</a:t>
            </a:r>
            <a:r>
              <a:rPr sz="1200" spc="-26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decide</a:t>
            </a:r>
            <a:r>
              <a:rPr sz="1200" spc="-26" dirty="0">
                <a:latin typeface="Calibri"/>
                <a:cs typeface="Calibri"/>
              </a:rPr>
              <a:t> </a:t>
            </a:r>
            <a:r>
              <a:rPr sz="1200" spc="-19" dirty="0">
                <a:latin typeface="Calibri"/>
                <a:cs typeface="Calibri"/>
              </a:rPr>
              <a:t>the </a:t>
            </a:r>
            <a:r>
              <a:rPr sz="1200" dirty="0">
                <a:latin typeface="Calibri"/>
                <a:cs typeface="Calibri"/>
              </a:rPr>
              <a:t>potential</a:t>
            </a:r>
            <a:r>
              <a:rPr sz="1200" spc="-68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fraud</a:t>
            </a:r>
            <a:r>
              <a:rPr sz="1200" spc="-56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transactions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6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millions</a:t>
            </a:r>
            <a:r>
              <a:rPr sz="1200" spc="-53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34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credit</a:t>
            </a:r>
            <a:r>
              <a:rPr sz="1200" spc="-23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card </a:t>
            </a:r>
            <a:r>
              <a:rPr sz="1200" spc="-8" dirty="0">
                <a:latin typeface="Calibri"/>
                <a:cs typeface="Calibri"/>
              </a:rPr>
              <a:t>swipes?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7477" y="857251"/>
            <a:ext cx="942975" cy="70961"/>
          </a:xfrm>
          <a:custGeom>
            <a:avLst/>
            <a:gdLst/>
            <a:ahLst/>
            <a:cxnLst/>
            <a:rect l="l" t="t" r="r" b="b"/>
            <a:pathLst>
              <a:path w="1257300" h="94615">
                <a:moveTo>
                  <a:pt x="1257300" y="0"/>
                </a:moveTo>
                <a:lnTo>
                  <a:pt x="0" y="0"/>
                </a:lnTo>
                <a:lnTo>
                  <a:pt x="0" y="94488"/>
                </a:lnTo>
                <a:lnTo>
                  <a:pt x="1257300" y="94488"/>
                </a:lnTo>
                <a:lnTo>
                  <a:pt x="12573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76762" y="4223051"/>
            <a:ext cx="1652111" cy="1668780"/>
          </a:xfrm>
          <a:custGeom>
            <a:avLst/>
            <a:gdLst/>
            <a:ahLst/>
            <a:cxnLst/>
            <a:rect l="l" t="t" r="r" b="b"/>
            <a:pathLst>
              <a:path w="2202815" h="2225040">
                <a:moveTo>
                  <a:pt x="1580476" y="1120089"/>
                </a:moveTo>
                <a:lnTo>
                  <a:pt x="1576438" y="1040333"/>
                </a:lnTo>
                <a:lnTo>
                  <a:pt x="1567141" y="992822"/>
                </a:lnTo>
                <a:lnTo>
                  <a:pt x="1552638" y="947000"/>
                </a:lnTo>
                <a:lnTo>
                  <a:pt x="1534071" y="902792"/>
                </a:lnTo>
                <a:lnTo>
                  <a:pt x="1512544" y="860132"/>
                </a:lnTo>
                <a:lnTo>
                  <a:pt x="1489163" y="818959"/>
                </a:lnTo>
                <a:lnTo>
                  <a:pt x="1456563" y="782637"/>
                </a:lnTo>
                <a:lnTo>
                  <a:pt x="1422615" y="748461"/>
                </a:lnTo>
                <a:lnTo>
                  <a:pt x="1386687" y="717156"/>
                </a:lnTo>
                <a:lnTo>
                  <a:pt x="1348143" y="689495"/>
                </a:lnTo>
                <a:lnTo>
                  <a:pt x="1306347" y="666203"/>
                </a:lnTo>
                <a:lnTo>
                  <a:pt x="1260690" y="648017"/>
                </a:lnTo>
                <a:lnTo>
                  <a:pt x="1230693" y="635609"/>
                </a:lnTo>
                <a:lnTo>
                  <a:pt x="1199629" y="627862"/>
                </a:lnTo>
                <a:lnTo>
                  <a:pt x="1172425" y="635025"/>
                </a:lnTo>
                <a:lnTo>
                  <a:pt x="1154010" y="667321"/>
                </a:lnTo>
                <a:lnTo>
                  <a:pt x="1142771" y="701065"/>
                </a:lnTo>
                <a:lnTo>
                  <a:pt x="1131582" y="737260"/>
                </a:lnTo>
                <a:lnTo>
                  <a:pt x="1127912" y="773049"/>
                </a:lnTo>
                <a:lnTo>
                  <a:pt x="1139240" y="805561"/>
                </a:lnTo>
                <a:lnTo>
                  <a:pt x="1173060" y="831913"/>
                </a:lnTo>
                <a:lnTo>
                  <a:pt x="1221549" y="859053"/>
                </a:lnTo>
                <a:lnTo>
                  <a:pt x="1263053" y="889838"/>
                </a:lnTo>
                <a:lnTo>
                  <a:pt x="1297825" y="924648"/>
                </a:lnTo>
                <a:lnTo>
                  <a:pt x="1326134" y="963853"/>
                </a:lnTo>
                <a:lnTo>
                  <a:pt x="1348219" y="1007808"/>
                </a:lnTo>
                <a:lnTo>
                  <a:pt x="1364373" y="1056881"/>
                </a:lnTo>
                <a:lnTo>
                  <a:pt x="1374863" y="1111440"/>
                </a:lnTo>
                <a:lnTo>
                  <a:pt x="1390230" y="1153210"/>
                </a:lnTo>
                <a:lnTo>
                  <a:pt x="1417967" y="1174445"/>
                </a:lnTo>
                <a:lnTo>
                  <a:pt x="1453629" y="1181900"/>
                </a:lnTo>
                <a:lnTo>
                  <a:pt x="1492770" y="1182306"/>
                </a:lnTo>
                <a:lnTo>
                  <a:pt x="1530946" y="1182395"/>
                </a:lnTo>
                <a:lnTo>
                  <a:pt x="1564055" y="1174610"/>
                </a:lnTo>
                <a:lnTo>
                  <a:pt x="1577962" y="1151128"/>
                </a:lnTo>
                <a:lnTo>
                  <a:pt x="1580476" y="1120089"/>
                </a:lnTo>
                <a:close/>
              </a:path>
              <a:path w="2202815" h="2225040">
                <a:moveTo>
                  <a:pt x="1902345" y="1120787"/>
                </a:moveTo>
                <a:lnTo>
                  <a:pt x="1901405" y="1074610"/>
                </a:lnTo>
                <a:lnTo>
                  <a:pt x="1897761" y="1028458"/>
                </a:lnTo>
                <a:lnTo>
                  <a:pt x="1891423" y="982433"/>
                </a:lnTo>
                <a:lnTo>
                  <a:pt x="1882381" y="936625"/>
                </a:lnTo>
                <a:lnTo>
                  <a:pt x="1870621" y="891133"/>
                </a:lnTo>
                <a:lnTo>
                  <a:pt x="1856143" y="846074"/>
                </a:lnTo>
                <a:lnTo>
                  <a:pt x="1838934" y="801522"/>
                </a:lnTo>
                <a:lnTo>
                  <a:pt x="1818995" y="757593"/>
                </a:lnTo>
                <a:lnTo>
                  <a:pt x="1796300" y="714375"/>
                </a:lnTo>
                <a:lnTo>
                  <a:pt x="1770862" y="671982"/>
                </a:lnTo>
                <a:lnTo>
                  <a:pt x="1742655" y="630491"/>
                </a:lnTo>
                <a:lnTo>
                  <a:pt x="1713255" y="592188"/>
                </a:lnTo>
                <a:lnTo>
                  <a:pt x="1681975" y="556018"/>
                </a:lnTo>
                <a:lnTo>
                  <a:pt x="1648929" y="522008"/>
                </a:lnTo>
                <a:lnTo>
                  <a:pt x="1614220" y="490194"/>
                </a:lnTo>
                <a:lnTo>
                  <a:pt x="1578000" y="460590"/>
                </a:lnTo>
                <a:lnTo>
                  <a:pt x="1540370" y="433247"/>
                </a:lnTo>
                <a:lnTo>
                  <a:pt x="1501457" y="408165"/>
                </a:lnTo>
                <a:lnTo>
                  <a:pt x="1461376" y="385381"/>
                </a:lnTo>
                <a:lnTo>
                  <a:pt x="1420253" y="364934"/>
                </a:lnTo>
                <a:lnTo>
                  <a:pt x="1378204" y="346837"/>
                </a:lnTo>
                <a:lnTo>
                  <a:pt x="1335354" y="331127"/>
                </a:lnTo>
                <a:lnTo>
                  <a:pt x="1291831" y="317830"/>
                </a:lnTo>
                <a:lnTo>
                  <a:pt x="1247736" y="306971"/>
                </a:lnTo>
                <a:lnTo>
                  <a:pt x="1203210" y="298577"/>
                </a:lnTo>
                <a:lnTo>
                  <a:pt x="1158367" y="292671"/>
                </a:lnTo>
                <a:lnTo>
                  <a:pt x="1113320" y="289293"/>
                </a:lnTo>
                <a:lnTo>
                  <a:pt x="1068209" y="288467"/>
                </a:lnTo>
                <a:lnTo>
                  <a:pt x="1023137" y="290207"/>
                </a:lnTo>
                <a:lnTo>
                  <a:pt x="978230" y="294551"/>
                </a:lnTo>
                <a:lnTo>
                  <a:pt x="933602" y="301536"/>
                </a:lnTo>
                <a:lnTo>
                  <a:pt x="889393" y="311175"/>
                </a:lnTo>
                <a:lnTo>
                  <a:pt x="845705" y="323507"/>
                </a:lnTo>
                <a:lnTo>
                  <a:pt x="802665" y="338543"/>
                </a:lnTo>
                <a:lnTo>
                  <a:pt x="760399" y="356323"/>
                </a:lnTo>
                <a:lnTo>
                  <a:pt x="719035" y="376872"/>
                </a:lnTo>
                <a:lnTo>
                  <a:pt x="678599" y="398424"/>
                </a:lnTo>
                <a:lnTo>
                  <a:pt x="644906" y="424459"/>
                </a:lnTo>
                <a:lnTo>
                  <a:pt x="629107" y="460222"/>
                </a:lnTo>
                <a:lnTo>
                  <a:pt x="642327" y="510984"/>
                </a:lnTo>
                <a:lnTo>
                  <a:pt x="672007" y="553542"/>
                </a:lnTo>
                <a:lnTo>
                  <a:pt x="706488" y="578878"/>
                </a:lnTo>
                <a:lnTo>
                  <a:pt x="749300" y="584390"/>
                </a:lnTo>
                <a:lnTo>
                  <a:pt x="803998" y="567499"/>
                </a:lnTo>
                <a:lnTo>
                  <a:pt x="852068" y="547192"/>
                </a:lnTo>
                <a:lnTo>
                  <a:pt x="900455" y="530733"/>
                </a:lnTo>
                <a:lnTo>
                  <a:pt x="948994" y="518096"/>
                </a:lnTo>
                <a:lnTo>
                  <a:pt x="997508" y="509219"/>
                </a:lnTo>
                <a:lnTo>
                  <a:pt x="1045819" y="504050"/>
                </a:lnTo>
                <a:lnTo>
                  <a:pt x="1093749" y="502526"/>
                </a:lnTo>
                <a:lnTo>
                  <a:pt x="1141145" y="504609"/>
                </a:lnTo>
                <a:lnTo>
                  <a:pt x="1187805" y="510247"/>
                </a:lnTo>
                <a:lnTo>
                  <a:pt x="1233589" y="519366"/>
                </a:lnTo>
                <a:lnTo>
                  <a:pt x="1278293" y="531939"/>
                </a:lnTo>
                <a:lnTo>
                  <a:pt x="1321765" y="547903"/>
                </a:lnTo>
                <a:lnTo>
                  <a:pt x="1363814" y="567207"/>
                </a:lnTo>
                <a:lnTo>
                  <a:pt x="1404289" y="589788"/>
                </a:lnTo>
                <a:lnTo>
                  <a:pt x="1442999" y="615607"/>
                </a:lnTo>
                <a:lnTo>
                  <a:pt x="1479778" y="644601"/>
                </a:lnTo>
                <a:lnTo>
                  <a:pt x="1514449" y="676719"/>
                </a:lnTo>
                <a:lnTo>
                  <a:pt x="1546847" y="711911"/>
                </a:lnTo>
                <a:lnTo>
                  <a:pt x="1576793" y="750125"/>
                </a:lnTo>
                <a:lnTo>
                  <a:pt x="1604225" y="790194"/>
                </a:lnTo>
                <a:lnTo>
                  <a:pt x="1628051" y="831697"/>
                </a:lnTo>
                <a:lnTo>
                  <a:pt x="1648294" y="874445"/>
                </a:lnTo>
                <a:lnTo>
                  <a:pt x="1664931" y="918248"/>
                </a:lnTo>
                <a:lnTo>
                  <a:pt x="1677974" y="962926"/>
                </a:lnTo>
                <a:lnTo>
                  <a:pt x="1687410" y="1008278"/>
                </a:lnTo>
                <a:lnTo>
                  <a:pt x="1693252" y="1054125"/>
                </a:lnTo>
                <a:lnTo>
                  <a:pt x="1695488" y="1100277"/>
                </a:lnTo>
                <a:lnTo>
                  <a:pt x="1694116" y="1146543"/>
                </a:lnTo>
                <a:lnTo>
                  <a:pt x="1689150" y="1192733"/>
                </a:lnTo>
                <a:lnTo>
                  <a:pt x="1680565" y="1238669"/>
                </a:lnTo>
                <a:lnTo>
                  <a:pt x="1668386" y="1284160"/>
                </a:lnTo>
                <a:lnTo>
                  <a:pt x="1652600" y="1329004"/>
                </a:lnTo>
                <a:lnTo>
                  <a:pt x="1633194" y="1373022"/>
                </a:lnTo>
                <a:lnTo>
                  <a:pt x="1610194" y="1416024"/>
                </a:lnTo>
                <a:lnTo>
                  <a:pt x="1583575" y="1457820"/>
                </a:lnTo>
                <a:lnTo>
                  <a:pt x="1553349" y="1498231"/>
                </a:lnTo>
                <a:lnTo>
                  <a:pt x="1519516" y="1537055"/>
                </a:lnTo>
                <a:lnTo>
                  <a:pt x="1486801" y="1577733"/>
                </a:lnTo>
                <a:lnTo>
                  <a:pt x="1471320" y="1615046"/>
                </a:lnTo>
                <a:lnTo>
                  <a:pt x="1472044" y="1649984"/>
                </a:lnTo>
                <a:lnTo>
                  <a:pt x="1487906" y="1683562"/>
                </a:lnTo>
                <a:lnTo>
                  <a:pt x="1517865" y="1716773"/>
                </a:lnTo>
                <a:lnTo>
                  <a:pt x="1556283" y="1742084"/>
                </a:lnTo>
                <a:lnTo>
                  <a:pt x="1589887" y="1743621"/>
                </a:lnTo>
                <a:lnTo>
                  <a:pt x="1619859" y="1728609"/>
                </a:lnTo>
                <a:lnTo>
                  <a:pt x="1673694" y="1677835"/>
                </a:lnTo>
                <a:lnTo>
                  <a:pt x="1706956" y="1640420"/>
                </a:lnTo>
                <a:lnTo>
                  <a:pt x="1737652" y="1601736"/>
                </a:lnTo>
                <a:lnTo>
                  <a:pt x="1765744" y="1561871"/>
                </a:lnTo>
                <a:lnTo>
                  <a:pt x="1791233" y="1520939"/>
                </a:lnTo>
                <a:lnTo>
                  <a:pt x="1814118" y="1479042"/>
                </a:lnTo>
                <a:lnTo>
                  <a:pt x="1834388" y="1436268"/>
                </a:lnTo>
                <a:lnTo>
                  <a:pt x="1852041" y="1392720"/>
                </a:lnTo>
                <a:lnTo>
                  <a:pt x="1867052" y="1348498"/>
                </a:lnTo>
                <a:lnTo>
                  <a:pt x="1879422" y="1303705"/>
                </a:lnTo>
                <a:lnTo>
                  <a:pt x="1889150" y="1258443"/>
                </a:lnTo>
                <a:lnTo>
                  <a:pt x="1896224" y="1212799"/>
                </a:lnTo>
                <a:lnTo>
                  <a:pt x="1900618" y="1166876"/>
                </a:lnTo>
                <a:lnTo>
                  <a:pt x="1902345" y="1120787"/>
                </a:lnTo>
                <a:close/>
              </a:path>
              <a:path w="2202815" h="2225040">
                <a:moveTo>
                  <a:pt x="2202230" y="1076833"/>
                </a:moveTo>
                <a:lnTo>
                  <a:pt x="2200211" y="1030274"/>
                </a:lnTo>
                <a:lnTo>
                  <a:pt x="2196109" y="984135"/>
                </a:lnTo>
                <a:lnTo>
                  <a:pt x="2189962" y="938441"/>
                </a:lnTo>
                <a:lnTo>
                  <a:pt x="2181809" y="893203"/>
                </a:lnTo>
                <a:lnTo>
                  <a:pt x="2171674" y="848448"/>
                </a:lnTo>
                <a:lnTo>
                  <a:pt x="2159622" y="804227"/>
                </a:lnTo>
                <a:lnTo>
                  <a:pt x="2145690" y="760526"/>
                </a:lnTo>
                <a:lnTo>
                  <a:pt x="2129891" y="717410"/>
                </a:lnTo>
                <a:lnTo>
                  <a:pt x="2112302" y="674878"/>
                </a:lnTo>
                <a:lnTo>
                  <a:pt x="2092921" y="632980"/>
                </a:lnTo>
                <a:lnTo>
                  <a:pt x="2071827" y="591718"/>
                </a:lnTo>
                <a:lnTo>
                  <a:pt x="2049030" y="551129"/>
                </a:lnTo>
                <a:lnTo>
                  <a:pt x="2024595" y="511238"/>
                </a:lnTo>
                <a:lnTo>
                  <a:pt x="1992642" y="469290"/>
                </a:lnTo>
                <a:lnTo>
                  <a:pt x="1959610" y="429056"/>
                </a:lnTo>
                <a:lnTo>
                  <a:pt x="1925523" y="390550"/>
                </a:lnTo>
                <a:lnTo>
                  <a:pt x="1890445" y="353796"/>
                </a:lnTo>
                <a:lnTo>
                  <a:pt x="1854415" y="318782"/>
                </a:lnTo>
                <a:lnTo>
                  <a:pt x="1817471" y="285546"/>
                </a:lnTo>
                <a:lnTo>
                  <a:pt x="1779676" y="254076"/>
                </a:lnTo>
                <a:lnTo>
                  <a:pt x="1741055" y="224383"/>
                </a:lnTo>
                <a:lnTo>
                  <a:pt x="1701673" y="196494"/>
                </a:lnTo>
                <a:lnTo>
                  <a:pt x="1661566" y="170408"/>
                </a:lnTo>
                <a:lnTo>
                  <a:pt x="1620786" y="146126"/>
                </a:lnTo>
                <a:lnTo>
                  <a:pt x="1579359" y="123672"/>
                </a:lnTo>
                <a:lnTo>
                  <a:pt x="1537360" y="103060"/>
                </a:lnTo>
                <a:lnTo>
                  <a:pt x="1494815" y="84289"/>
                </a:lnTo>
                <a:lnTo>
                  <a:pt x="1451775" y="67373"/>
                </a:lnTo>
                <a:lnTo>
                  <a:pt x="1408290" y="52311"/>
                </a:lnTo>
                <a:lnTo>
                  <a:pt x="1364399" y="39141"/>
                </a:lnTo>
                <a:lnTo>
                  <a:pt x="1320152" y="27838"/>
                </a:lnTo>
                <a:lnTo>
                  <a:pt x="1275600" y="18440"/>
                </a:lnTo>
                <a:lnTo>
                  <a:pt x="1230769" y="10947"/>
                </a:lnTo>
                <a:lnTo>
                  <a:pt x="1185735" y="5372"/>
                </a:lnTo>
                <a:lnTo>
                  <a:pt x="1140523" y="1714"/>
                </a:lnTo>
                <a:lnTo>
                  <a:pt x="1095171" y="0"/>
                </a:lnTo>
                <a:lnTo>
                  <a:pt x="1049756" y="228"/>
                </a:lnTo>
                <a:lnTo>
                  <a:pt x="1004290" y="2425"/>
                </a:lnTo>
                <a:lnTo>
                  <a:pt x="958850" y="6578"/>
                </a:lnTo>
                <a:lnTo>
                  <a:pt x="913447" y="12700"/>
                </a:lnTo>
                <a:lnTo>
                  <a:pt x="868159" y="20815"/>
                </a:lnTo>
                <a:lnTo>
                  <a:pt x="823010" y="30924"/>
                </a:lnTo>
                <a:lnTo>
                  <a:pt x="778065" y="43053"/>
                </a:lnTo>
                <a:lnTo>
                  <a:pt x="733361" y="57188"/>
                </a:lnTo>
                <a:lnTo>
                  <a:pt x="688936" y="73342"/>
                </a:lnTo>
                <a:lnTo>
                  <a:pt x="640930" y="92849"/>
                </a:lnTo>
                <a:lnTo>
                  <a:pt x="594550" y="113880"/>
                </a:lnTo>
                <a:lnTo>
                  <a:pt x="549795" y="136461"/>
                </a:lnTo>
                <a:lnTo>
                  <a:pt x="506641" y="160566"/>
                </a:lnTo>
                <a:lnTo>
                  <a:pt x="465099" y="186194"/>
                </a:lnTo>
                <a:lnTo>
                  <a:pt x="425183" y="213334"/>
                </a:lnTo>
                <a:lnTo>
                  <a:pt x="386867" y="241985"/>
                </a:lnTo>
                <a:lnTo>
                  <a:pt x="350164" y="272148"/>
                </a:lnTo>
                <a:lnTo>
                  <a:pt x="315074" y="303809"/>
                </a:lnTo>
                <a:lnTo>
                  <a:pt x="281584" y="336969"/>
                </a:lnTo>
                <a:lnTo>
                  <a:pt x="249707" y="371602"/>
                </a:lnTo>
                <a:lnTo>
                  <a:pt x="219443" y="407720"/>
                </a:lnTo>
                <a:lnTo>
                  <a:pt x="190779" y="445312"/>
                </a:lnTo>
                <a:lnTo>
                  <a:pt x="163715" y="484378"/>
                </a:lnTo>
                <a:lnTo>
                  <a:pt x="138252" y="524903"/>
                </a:lnTo>
                <a:lnTo>
                  <a:pt x="114401" y="566877"/>
                </a:lnTo>
                <a:lnTo>
                  <a:pt x="92151" y="610311"/>
                </a:lnTo>
                <a:lnTo>
                  <a:pt x="71501" y="655180"/>
                </a:lnTo>
                <a:lnTo>
                  <a:pt x="52438" y="701484"/>
                </a:lnTo>
                <a:lnTo>
                  <a:pt x="34988" y="749223"/>
                </a:lnTo>
                <a:lnTo>
                  <a:pt x="19138" y="798385"/>
                </a:lnTo>
                <a:lnTo>
                  <a:pt x="6959" y="833907"/>
                </a:lnTo>
                <a:lnTo>
                  <a:pt x="0" y="869683"/>
                </a:lnTo>
                <a:lnTo>
                  <a:pt x="3949" y="903122"/>
                </a:lnTo>
                <a:lnTo>
                  <a:pt x="24523" y="931621"/>
                </a:lnTo>
                <a:lnTo>
                  <a:pt x="67398" y="952563"/>
                </a:lnTo>
                <a:lnTo>
                  <a:pt x="123698" y="959408"/>
                </a:lnTo>
                <a:lnTo>
                  <a:pt x="166039" y="946302"/>
                </a:lnTo>
                <a:lnTo>
                  <a:pt x="195478" y="913980"/>
                </a:lnTo>
                <a:lnTo>
                  <a:pt x="213067" y="863155"/>
                </a:lnTo>
                <a:lnTo>
                  <a:pt x="216217" y="849947"/>
                </a:lnTo>
                <a:lnTo>
                  <a:pt x="220726" y="837247"/>
                </a:lnTo>
                <a:lnTo>
                  <a:pt x="230212" y="814006"/>
                </a:lnTo>
                <a:lnTo>
                  <a:pt x="247192" y="768908"/>
                </a:lnTo>
                <a:lnTo>
                  <a:pt x="266268" y="725220"/>
                </a:lnTo>
                <a:lnTo>
                  <a:pt x="287362" y="682980"/>
                </a:lnTo>
                <a:lnTo>
                  <a:pt x="310388" y="642251"/>
                </a:lnTo>
                <a:lnTo>
                  <a:pt x="335292" y="603072"/>
                </a:lnTo>
                <a:lnTo>
                  <a:pt x="361988" y="565467"/>
                </a:lnTo>
                <a:lnTo>
                  <a:pt x="390398" y="529501"/>
                </a:lnTo>
                <a:lnTo>
                  <a:pt x="420471" y="495198"/>
                </a:lnTo>
                <a:lnTo>
                  <a:pt x="452107" y="462622"/>
                </a:lnTo>
                <a:lnTo>
                  <a:pt x="485254" y="431800"/>
                </a:lnTo>
                <a:lnTo>
                  <a:pt x="519836" y="402767"/>
                </a:lnTo>
                <a:lnTo>
                  <a:pt x="555777" y="375577"/>
                </a:lnTo>
                <a:lnTo>
                  <a:pt x="593013" y="350278"/>
                </a:lnTo>
                <a:lnTo>
                  <a:pt x="631444" y="326898"/>
                </a:lnTo>
                <a:lnTo>
                  <a:pt x="671029" y="305498"/>
                </a:lnTo>
                <a:lnTo>
                  <a:pt x="711669" y="286105"/>
                </a:lnTo>
                <a:lnTo>
                  <a:pt x="753313" y="268770"/>
                </a:lnTo>
                <a:lnTo>
                  <a:pt x="795883" y="253517"/>
                </a:lnTo>
                <a:lnTo>
                  <a:pt x="839292" y="240411"/>
                </a:lnTo>
                <a:lnTo>
                  <a:pt x="883488" y="229489"/>
                </a:lnTo>
                <a:lnTo>
                  <a:pt x="928382" y="220789"/>
                </a:lnTo>
                <a:lnTo>
                  <a:pt x="973912" y="214363"/>
                </a:lnTo>
                <a:lnTo>
                  <a:pt x="1019987" y="210235"/>
                </a:lnTo>
                <a:lnTo>
                  <a:pt x="1066558" y="208470"/>
                </a:lnTo>
                <a:lnTo>
                  <a:pt x="1113548" y="209092"/>
                </a:lnTo>
                <a:lnTo>
                  <a:pt x="1160868" y="212153"/>
                </a:lnTo>
                <a:lnTo>
                  <a:pt x="1208455" y="217690"/>
                </a:lnTo>
                <a:lnTo>
                  <a:pt x="1256245" y="225742"/>
                </a:lnTo>
                <a:lnTo>
                  <a:pt x="1303769" y="236105"/>
                </a:lnTo>
                <a:lnTo>
                  <a:pt x="1350264" y="248932"/>
                </a:lnTo>
                <a:lnTo>
                  <a:pt x="1395653" y="264160"/>
                </a:lnTo>
                <a:lnTo>
                  <a:pt x="1439887" y="281711"/>
                </a:lnTo>
                <a:lnTo>
                  <a:pt x="1482890" y="301498"/>
                </a:lnTo>
                <a:lnTo>
                  <a:pt x="1524609" y="323443"/>
                </a:lnTo>
                <a:lnTo>
                  <a:pt x="1564957" y="347459"/>
                </a:lnTo>
                <a:lnTo>
                  <a:pt x="1603895" y="373494"/>
                </a:lnTo>
                <a:lnTo>
                  <a:pt x="1641335" y="401434"/>
                </a:lnTo>
                <a:lnTo>
                  <a:pt x="1677225" y="431228"/>
                </a:lnTo>
                <a:lnTo>
                  <a:pt x="1711490" y="462788"/>
                </a:lnTo>
                <a:lnTo>
                  <a:pt x="1744078" y="496023"/>
                </a:lnTo>
                <a:lnTo>
                  <a:pt x="1774913" y="530860"/>
                </a:lnTo>
                <a:lnTo>
                  <a:pt x="1803933" y="567232"/>
                </a:lnTo>
                <a:lnTo>
                  <a:pt x="1831073" y="605040"/>
                </a:lnTo>
                <a:lnTo>
                  <a:pt x="1856270" y="644220"/>
                </a:lnTo>
                <a:lnTo>
                  <a:pt x="1879447" y="684682"/>
                </a:lnTo>
                <a:lnTo>
                  <a:pt x="1900567" y="726363"/>
                </a:lnTo>
                <a:lnTo>
                  <a:pt x="1919528" y="769162"/>
                </a:lnTo>
                <a:lnTo>
                  <a:pt x="1936292" y="813003"/>
                </a:lnTo>
                <a:lnTo>
                  <a:pt x="1950783" y="857821"/>
                </a:lnTo>
                <a:lnTo>
                  <a:pt x="1962937" y="903528"/>
                </a:lnTo>
                <a:lnTo>
                  <a:pt x="1972678" y="950048"/>
                </a:lnTo>
                <a:lnTo>
                  <a:pt x="1979968" y="997292"/>
                </a:lnTo>
                <a:lnTo>
                  <a:pt x="1984717" y="1045197"/>
                </a:lnTo>
                <a:lnTo>
                  <a:pt x="1986876" y="1093673"/>
                </a:lnTo>
                <a:lnTo>
                  <a:pt x="1986368" y="1142631"/>
                </a:lnTo>
                <a:lnTo>
                  <a:pt x="1983511" y="1190675"/>
                </a:lnTo>
                <a:lnTo>
                  <a:pt x="1978304" y="1237881"/>
                </a:lnTo>
                <a:lnTo>
                  <a:pt x="1970811" y="1284198"/>
                </a:lnTo>
                <a:lnTo>
                  <a:pt x="1961070" y="1329588"/>
                </a:lnTo>
                <a:lnTo>
                  <a:pt x="1949157" y="1373974"/>
                </a:lnTo>
                <a:lnTo>
                  <a:pt x="1935099" y="1417320"/>
                </a:lnTo>
                <a:lnTo>
                  <a:pt x="1918982" y="1459572"/>
                </a:lnTo>
                <a:lnTo>
                  <a:pt x="1900847" y="1500682"/>
                </a:lnTo>
                <a:lnTo>
                  <a:pt x="1880743" y="1540611"/>
                </a:lnTo>
                <a:lnTo>
                  <a:pt x="1858733" y="1579283"/>
                </a:lnTo>
                <a:lnTo>
                  <a:pt x="1834883" y="1616671"/>
                </a:lnTo>
                <a:lnTo>
                  <a:pt x="1809229" y="1652701"/>
                </a:lnTo>
                <a:lnTo>
                  <a:pt x="1781848" y="1687347"/>
                </a:lnTo>
                <a:lnTo>
                  <a:pt x="1752765" y="1720545"/>
                </a:lnTo>
                <a:lnTo>
                  <a:pt x="1722069" y="1752244"/>
                </a:lnTo>
                <a:lnTo>
                  <a:pt x="1689785" y="1782394"/>
                </a:lnTo>
                <a:lnTo>
                  <a:pt x="1656003" y="1810956"/>
                </a:lnTo>
                <a:lnTo>
                  <a:pt x="1620748" y="1837867"/>
                </a:lnTo>
                <a:lnTo>
                  <a:pt x="1584083" y="1863064"/>
                </a:lnTo>
                <a:lnTo>
                  <a:pt x="1546072" y="1886521"/>
                </a:lnTo>
                <a:lnTo>
                  <a:pt x="1506766" y="1908187"/>
                </a:lnTo>
                <a:lnTo>
                  <a:pt x="1466215" y="1927987"/>
                </a:lnTo>
                <a:lnTo>
                  <a:pt x="1424495" y="1945894"/>
                </a:lnTo>
                <a:lnTo>
                  <a:pt x="1381633" y="1961845"/>
                </a:lnTo>
                <a:lnTo>
                  <a:pt x="1337703" y="1975789"/>
                </a:lnTo>
                <a:lnTo>
                  <a:pt x="1292758" y="1987689"/>
                </a:lnTo>
                <a:lnTo>
                  <a:pt x="1246847" y="1997481"/>
                </a:lnTo>
                <a:lnTo>
                  <a:pt x="1200023" y="2005114"/>
                </a:lnTo>
                <a:lnTo>
                  <a:pt x="1152359" y="2010549"/>
                </a:lnTo>
                <a:lnTo>
                  <a:pt x="1103896" y="2013712"/>
                </a:lnTo>
                <a:lnTo>
                  <a:pt x="1054696" y="2014575"/>
                </a:lnTo>
                <a:lnTo>
                  <a:pt x="1001229" y="2021014"/>
                </a:lnTo>
                <a:lnTo>
                  <a:pt x="958037" y="2039010"/>
                </a:lnTo>
                <a:lnTo>
                  <a:pt x="926947" y="2066074"/>
                </a:lnTo>
                <a:lnTo>
                  <a:pt x="909789" y="2099716"/>
                </a:lnTo>
                <a:lnTo>
                  <a:pt x="908405" y="2137410"/>
                </a:lnTo>
                <a:lnTo>
                  <a:pt x="924648" y="2176678"/>
                </a:lnTo>
                <a:lnTo>
                  <a:pt x="956894" y="2208377"/>
                </a:lnTo>
                <a:lnTo>
                  <a:pt x="996670" y="2221839"/>
                </a:lnTo>
                <a:lnTo>
                  <a:pt x="1040460" y="2224506"/>
                </a:lnTo>
                <a:lnTo>
                  <a:pt x="1084795" y="2223820"/>
                </a:lnTo>
                <a:lnTo>
                  <a:pt x="1137704" y="2220938"/>
                </a:lnTo>
                <a:lnTo>
                  <a:pt x="1189596" y="2216302"/>
                </a:lnTo>
                <a:lnTo>
                  <a:pt x="1240459" y="2209901"/>
                </a:lnTo>
                <a:lnTo>
                  <a:pt x="1290281" y="2201748"/>
                </a:lnTo>
                <a:lnTo>
                  <a:pt x="1339049" y="2191804"/>
                </a:lnTo>
                <a:lnTo>
                  <a:pt x="1386763" y="2180082"/>
                </a:lnTo>
                <a:lnTo>
                  <a:pt x="1433398" y="2166582"/>
                </a:lnTo>
                <a:lnTo>
                  <a:pt x="1478940" y="2151265"/>
                </a:lnTo>
                <a:lnTo>
                  <a:pt x="1523377" y="2134158"/>
                </a:lnTo>
                <a:lnTo>
                  <a:pt x="1566722" y="2115235"/>
                </a:lnTo>
                <a:lnTo>
                  <a:pt x="1608924" y="2094484"/>
                </a:lnTo>
                <a:lnTo>
                  <a:pt x="1650009" y="2071916"/>
                </a:lnTo>
                <a:lnTo>
                  <a:pt x="1689938" y="2047494"/>
                </a:lnTo>
                <a:lnTo>
                  <a:pt x="1728711" y="2021243"/>
                </a:lnTo>
                <a:lnTo>
                  <a:pt x="1766316" y="1993138"/>
                </a:lnTo>
                <a:lnTo>
                  <a:pt x="1802739" y="1963166"/>
                </a:lnTo>
                <a:lnTo>
                  <a:pt x="1837982" y="1931339"/>
                </a:lnTo>
                <a:lnTo>
                  <a:pt x="1872005" y="1897621"/>
                </a:lnTo>
                <a:lnTo>
                  <a:pt x="1904822" y="1862035"/>
                </a:lnTo>
                <a:lnTo>
                  <a:pt x="1936407" y="1824558"/>
                </a:lnTo>
                <a:lnTo>
                  <a:pt x="1966747" y="1785175"/>
                </a:lnTo>
                <a:lnTo>
                  <a:pt x="1995843" y="1743887"/>
                </a:lnTo>
                <a:lnTo>
                  <a:pt x="2023681" y="1700682"/>
                </a:lnTo>
                <a:lnTo>
                  <a:pt x="2050237" y="1655559"/>
                </a:lnTo>
                <a:lnTo>
                  <a:pt x="2075522" y="1608505"/>
                </a:lnTo>
                <a:lnTo>
                  <a:pt x="2099043" y="1559166"/>
                </a:lnTo>
                <a:lnTo>
                  <a:pt x="2120049" y="1509953"/>
                </a:lnTo>
                <a:lnTo>
                  <a:pt x="2138565" y="1460881"/>
                </a:lnTo>
                <a:lnTo>
                  <a:pt x="2154656" y="1411986"/>
                </a:lnTo>
                <a:lnTo>
                  <a:pt x="2168334" y="1363294"/>
                </a:lnTo>
                <a:lnTo>
                  <a:pt x="2179663" y="1314831"/>
                </a:lnTo>
                <a:lnTo>
                  <a:pt x="2188667" y="1266609"/>
                </a:lnTo>
                <a:lnTo>
                  <a:pt x="2195385" y="1218679"/>
                </a:lnTo>
                <a:lnTo>
                  <a:pt x="2199856" y="1171054"/>
                </a:lnTo>
                <a:lnTo>
                  <a:pt x="2202129" y="1123759"/>
                </a:lnTo>
                <a:lnTo>
                  <a:pt x="2202230" y="1076833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7140" y="4655435"/>
            <a:ext cx="3637598" cy="1236396"/>
          </a:xfrm>
          <a:prstGeom prst="rect">
            <a:avLst/>
          </a:prstGeom>
        </p:spPr>
        <p:txBody>
          <a:bodyPr vert="horz" wrap="square" lIns="0" tIns="81439" rIns="0" bIns="0" rtlCol="0">
            <a:spAutoFit/>
          </a:bodyPr>
          <a:lstStyle/>
          <a:p>
            <a:pPr marL="180975" indent="-171450">
              <a:spcBef>
                <a:spcPts val="641"/>
              </a:spcBef>
              <a:buFont typeface="Arial MT"/>
              <a:buChar char="•"/>
              <a:tabLst>
                <a:tab pos="180975" algn="l"/>
              </a:tabLst>
            </a:pPr>
            <a:r>
              <a:rPr sz="1500" dirty="0">
                <a:latin typeface="Calibri"/>
                <a:cs typeface="Calibri"/>
              </a:rPr>
              <a:t>Face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recognition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–</a:t>
            </a:r>
            <a:r>
              <a:rPr sz="1500" spc="-23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Using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image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input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data</a:t>
            </a:r>
            <a:endParaRPr sz="1500" dirty="0">
              <a:latin typeface="Calibri"/>
              <a:cs typeface="Calibri"/>
            </a:endParaRPr>
          </a:p>
          <a:p>
            <a:pPr marL="180975" indent="-171450">
              <a:spcBef>
                <a:spcPts val="570"/>
              </a:spcBef>
              <a:buFont typeface="Arial MT"/>
              <a:buChar char="•"/>
              <a:tabLst>
                <a:tab pos="180975" algn="l"/>
              </a:tabLst>
            </a:pPr>
            <a:r>
              <a:rPr sz="1500" dirty="0">
                <a:latin typeface="Calibri"/>
                <a:cs typeface="Calibri"/>
              </a:rPr>
              <a:t>Object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recognition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–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Pixels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is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3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input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data</a:t>
            </a:r>
            <a:endParaRPr sz="1500" dirty="0">
              <a:latin typeface="Calibri"/>
              <a:cs typeface="Calibri"/>
            </a:endParaRPr>
          </a:p>
          <a:p>
            <a:pPr marL="180975" indent="-171450">
              <a:spcBef>
                <a:spcPts val="578"/>
              </a:spcBef>
              <a:buFont typeface="Arial MT"/>
              <a:buChar char="•"/>
              <a:tabLst>
                <a:tab pos="180975" algn="l"/>
              </a:tabLst>
            </a:pPr>
            <a:r>
              <a:rPr sz="1500" dirty="0">
                <a:latin typeface="Calibri"/>
                <a:cs typeface="Calibri"/>
              </a:rPr>
              <a:t>Digit</a:t>
            </a:r>
            <a:r>
              <a:rPr sz="1500" spc="-26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recognition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–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Using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text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image</a:t>
            </a:r>
            <a:endParaRPr sz="1500" dirty="0">
              <a:latin typeface="Calibri"/>
              <a:cs typeface="Calibri"/>
            </a:endParaRPr>
          </a:p>
          <a:p>
            <a:pPr marL="180975" indent="-171450">
              <a:spcBef>
                <a:spcPts val="566"/>
              </a:spcBef>
              <a:buFont typeface="Arial MT"/>
              <a:buChar char="•"/>
              <a:tabLst>
                <a:tab pos="180975" algn="l"/>
              </a:tabLst>
            </a:pPr>
            <a:r>
              <a:rPr sz="1500" dirty="0">
                <a:latin typeface="Calibri"/>
                <a:cs typeface="Calibri"/>
              </a:rPr>
              <a:t>Self</a:t>
            </a:r>
            <a:r>
              <a:rPr sz="1500" spc="-26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Driving</a:t>
            </a:r>
            <a:r>
              <a:rPr sz="1500" spc="-26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Cars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–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Using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video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data</a:t>
            </a:r>
            <a:r>
              <a:rPr sz="1500" spc="-23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input</a:t>
            </a:r>
            <a:endParaRPr sz="15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3123" y="857250"/>
            <a:ext cx="4730877" cy="43353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7477" y="1141126"/>
            <a:ext cx="3699323" cy="3094117"/>
          </a:xfrm>
          <a:prstGeom prst="rect">
            <a:avLst/>
          </a:prstGeom>
        </p:spPr>
        <p:txBody>
          <a:bodyPr vert="horz" wrap="square" lIns="0" tIns="46673" rIns="0" bIns="0" rtlCol="0">
            <a:spAutoFit/>
          </a:bodyPr>
          <a:lstStyle/>
          <a:p>
            <a:pPr marL="9525" marR="3810">
              <a:lnSpc>
                <a:spcPct val="90000"/>
              </a:lnSpc>
              <a:spcBef>
                <a:spcPts val="368"/>
              </a:spcBef>
            </a:pPr>
            <a:r>
              <a:rPr spc="-23" dirty="0"/>
              <a:t>APPLICATIONS</a:t>
            </a:r>
            <a:r>
              <a:rPr spc="-56" dirty="0"/>
              <a:t> </a:t>
            </a:r>
            <a:r>
              <a:rPr spc="-19" dirty="0"/>
              <a:t>OF </a:t>
            </a:r>
            <a:r>
              <a:rPr dirty="0"/>
              <a:t>MACHINE</a:t>
            </a:r>
            <a:r>
              <a:rPr spc="-34" dirty="0"/>
              <a:t> </a:t>
            </a:r>
            <a:r>
              <a:rPr dirty="0"/>
              <a:t>LEARNING</a:t>
            </a:r>
            <a:r>
              <a:rPr spc="-38" dirty="0"/>
              <a:t> – </a:t>
            </a:r>
            <a:r>
              <a:rPr spc="-19" dirty="0"/>
              <a:t>IMAGES</a:t>
            </a:r>
            <a:r>
              <a:rPr spc="-120" dirty="0"/>
              <a:t> </a:t>
            </a:r>
            <a:r>
              <a:rPr dirty="0"/>
              <a:t>AND</a:t>
            </a:r>
            <a:r>
              <a:rPr spc="-176" dirty="0"/>
              <a:t> </a:t>
            </a:r>
            <a:r>
              <a:rPr dirty="0"/>
              <a:t>VIDEO</a:t>
            </a:r>
            <a:r>
              <a:rPr spc="-8" dirty="0"/>
              <a:t> </a:t>
            </a:r>
            <a:r>
              <a:rPr spc="-45" dirty="0"/>
              <a:t>DATA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1225" y="339066"/>
            <a:ext cx="5439728" cy="136431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dirty="0"/>
              <a:t>IMAGE</a:t>
            </a:r>
            <a:r>
              <a:rPr spc="-38" dirty="0"/>
              <a:t> </a:t>
            </a:r>
            <a:r>
              <a:rPr spc="-56" dirty="0"/>
              <a:t>DATA</a:t>
            </a:r>
            <a:r>
              <a:rPr spc="-38" dirty="0"/>
              <a:t> </a:t>
            </a:r>
            <a:r>
              <a:rPr spc="-15" dirty="0"/>
              <a:t>IS</a:t>
            </a:r>
            <a:r>
              <a:rPr spc="-109" dirty="0"/>
              <a:t> </a:t>
            </a:r>
            <a:r>
              <a:rPr dirty="0"/>
              <a:t>ALSO</a:t>
            </a:r>
            <a:r>
              <a:rPr spc="-23" dirty="0"/>
              <a:t> </a:t>
            </a:r>
            <a:r>
              <a:rPr dirty="0"/>
              <a:t>NUMERICAL</a:t>
            </a:r>
            <a:r>
              <a:rPr spc="-41" dirty="0"/>
              <a:t> </a:t>
            </a:r>
            <a:r>
              <a:rPr spc="-30" dirty="0"/>
              <a:t>DATA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1870" y="5778584"/>
            <a:ext cx="750466" cy="885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95343" y="5777884"/>
            <a:ext cx="742950" cy="104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73"/>
              </a:lnSpc>
            </a:pPr>
            <a:r>
              <a:rPr sz="825" b="1" spc="-8" dirty="0">
                <a:solidFill>
                  <a:srgbClr val="4471C4"/>
                </a:solidFill>
                <a:latin typeface="Consolas"/>
                <a:cs typeface="Consolas"/>
              </a:rPr>
              <a:t>Statinfer.com</a:t>
            </a:r>
            <a:endParaRPr sz="825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90311" y="5734831"/>
            <a:ext cx="87154" cy="80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41"/>
              </a:lnSpc>
            </a:pPr>
            <a:r>
              <a:rPr sz="675" spc="-1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675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0719" y="2029110"/>
            <a:ext cx="84867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Image</a:t>
            </a:r>
            <a:r>
              <a:rPr sz="1350" b="1" u="sng" spc="-4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50" b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sz="1350" b="1" u="sng" spc="37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endParaRPr sz="1350" dirty="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102" y="2286000"/>
            <a:ext cx="2731154" cy="298767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884932" y="5340096"/>
            <a:ext cx="2016443" cy="518160"/>
          </a:xfrm>
          <a:custGeom>
            <a:avLst/>
            <a:gdLst/>
            <a:ahLst/>
            <a:cxnLst/>
            <a:rect l="l" t="t" r="r" b="b"/>
            <a:pathLst>
              <a:path w="2688590" h="690879">
                <a:moveTo>
                  <a:pt x="2688335" y="0"/>
                </a:moveTo>
                <a:lnTo>
                  <a:pt x="0" y="0"/>
                </a:lnTo>
                <a:lnTo>
                  <a:pt x="0" y="690372"/>
                </a:lnTo>
                <a:lnTo>
                  <a:pt x="2688335" y="690372"/>
                </a:lnTo>
                <a:lnTo>
                  <a:pt x="268833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29053" y="5313131"/>
            <a:ext cx="388144" cy="544830"/>
          </a:xfrm>
          <a:custGeom>
            <a:avLst/>
            <a:gdLst/>
            <a:ahLst/>
            <a:cxnLst/>
            <a:rect l="l" t="t" r="r" b="b"/>
            <a:pathLst>
              <a:path w="517525" h="726440">
                <a:moveTo>
                  <a:pt x="517144" y="35953"/>
                </a:moveTo>
                <a:lnTo>
                  <a:pt x="517144" y="726325"/>
                </a:lnTo>
              </a:path>
              <a:path w="517525" h="726440">
                <a:moveTo>
                  <a:pt x="517144" y="165404"/>
                </a:moveTo>
                <a:lnTo>
                  <a:pt x="293116" y="165404"/>
                </a:lnTo>
                <a:lnTo>
                  <a:pt x="0" y="0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84932" y="5340096"/>
            <a:ext cx="2016443" cy="354905"/>
          </a:xfrm>
          <a:prstGeom prst="rect">
            <a:avLst/>
          </a:prstGeom>
          <a:ln w="12192">
            <a:solidFill>
              <a:srgbClr val="2E528F"/>
            </a:solidFill>
          </a:ln>
        </p:spPr>
        <p:txBody>
          <a:bodyPr vert="horz" wrap="square" lIns="0" tIns="145733" rIns="0" bIns="0" rtlCol="0">
            <a:spAutoFit/>
          </a:bodyPr>
          <a:lstStyle/>
          <a:p>
            <a:pPr marL="523399">
              <a:spcBef>
                <a:spcPts val="1148"/>
              </a:spcBef>
            </a:pP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Human</a:t>
            </a:r>
            <a:r>
              <a:rPr sz="1350" spc="-3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84094" y="5321799"/>
            <a:ext cx="404336" cy="481489"/>
          </a:xfrm>
          <a:custGeom>
            <a:avLst/>
            <a:gdLst/>
            <a:ahLst/>
            <a:cxnLst/>
            <a:rect l="l" t="t" r="r" b="b"/>
            <a:pathLst>
              <a:path w="539115" h="641984">
                <a:moveTo>
                  <a:pt x="538988" y="120408"/>
                </a:moveTo>
                <a:lnTo>
                  <a:pt x="538988" y="641616"/>
                </a:lnTo>
              </a:path>
              <a:path w="539115" h="641984">
                <a:moveTo>
                  <a:pt x="538988" y="218135"/>
                </a:moveTo>
                <a:lnTo>
                  <a:pt x="273176" y="218135"/>
                </a:lnTo>
                <a:lnTo>
                  <a:pt x="0" y="0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87692" y="5412105"/>
            <a:ext cx="2392680" cy="290464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615791">
              <a:spcBef>
                <a:spcPts val="645"/>
              </a:spcBef>
            </a:pPr>
            <a:r>
              <a:rPr sz="1350" spc="-8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1350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336933" y="2366280"/>
            <a:ext cx="3024188" cy="2877026"/>
            <a:chOff x="7115911" y="2012039"/>
            <a:chExt cx="4032250" cy="3836035"/>
          </a:xfrm>
        </p:grpSpPr>
        <p:sp>
          <p:nvSpPr>
            <p:cNvPr id="16" name="object 16"/>
            <p:cNvSpPr/>
            <p:nvPr/>
          </p:nvSpPr>
          <p:spPr>
            <a:xfrm>
              <a:off x="7115911" y="2012039"/>
              <a:ext cx="1764664" cy="240029"/>
            </a:xfrm>
            <a:custGeom>
              <a:avLst/>
              <a:gdLst/>
              <a:ahLst/>
              <a:cxnLst/>
              <a:rect l="l" t="t" r="r" b="b"/>
              <a:pathLst>
                <a:path w="1764665" h="240030">
                  <a:moveTo>
                    <a:pt x="0" y="239843"/>
                  </a:moveTo>
                  <a:lnTo>
                    <a:pt x="1764236" y="239843"/>
                  </a:lnTo>
                  <a:lnTo>
                    <a:pt x="1764236" y="0"/>
                  </a:lnTo>
                  <a:lnTo>
                    <a:pt x="0" y="0"/>
                  </a:lnTo>
                  <a:lnTo>
                    <a:pt x="0" y="2398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873373" y="2012039"/>
              <a:ext cx="252729" cy="233679"/>
            </a:xfrm>
            <a:custGeom>
              <a:avLst/>
              <a:gdLst/>
              <a:ahLst/>
              <a:cxnLst/>
              <a:rect l="l" t="t" r="r" b="b"/>
              <a:pathLst>
                <a:path w="252729" h="233680">
                  <a:moveTo>
                    <a:pt x="0" y="233429"/>
                  </a:moveTo>
                  <a:lnTo>
                    <a:pt x="252141" y="233429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3429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25514" y="2012039"/>
              <a:ext cx="252095" cy="233679"/>
            </a:xfrm>
            <a:custGeom>
              <a:avLst/>
              <a:gdLst/>
              <a:ahLst/>
              <a:cxnLst/>
              <a:rect l="l" t="t" r="r" b="b"/>
              <a:pathLst>
                <a:path w="252095" h="233680">
                  <a:moveTo>
                    <a:pt x="0" y="233429"/>
                  </a:moveTo>
                  <a:lnTo>
                    <a:pt x="251926" y="233429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33429"/>
                  </a:lnTo>
                  <a:close/>
                </a:path>
              </a:pathLst>
            </a:custGeom>
            <a:solidFill>
              <a:srgbClr val="1212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377441" y="2012039"/>
              <a:ext cx="252729" cy="233679"/>
            </a:xfrm>
            <a:custGeom>
              <a:avLst/>
              <a:gdLst/>
              <a:ahLst/>
              <a:cxnLst/>
              <a:rect l="l" t="t" r="r" b="b"/>
              <a:pathLst>
                <a:path w="252729" h="233680">
                  <a:moveTo>
                    <a:pt x="0" y="233429"/>
                  </a:moveTo>
                  <a:lnTo>
                    <a:pt x="252141" y="233429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3429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15899" y="2012048"/>
              <a:ext cx="4032250" cy="480059"/>
            </a:xfrm>
            <a:custGeom>
              <a:avLst/>
              <a:gdLst/>
              <a:ahLst/>
              <a:cxnLst/>
              <a:rect l="l" t="t" r="r" b="b"/>
              <a:pathLst>
                <a:path w="4032250" h="480060">
                  <a:moveTo>
                    <a:pt x="1512100" y="233426"/>
                  </a:moveTo>
                  <a:lnTo>
                    <a:pt x="0" y="233426"/>
                  </a:lnTo>
                  <a:lnTo>
                    <a:pt x="0" y="479488"/>
                  </a:lnTo>
                  <a:lnTo>
                    <a:pt x="1512100" y="479488"/>
                  </a:lnTo>
                  <a:lnTo>
                    <a:pt x="1512100" y="233426"/>
                  </a:lnTo>
                  <a:close/>
                </a:path>
                <a:path w="4032250" h="480060">
                  <a:moveTo>
                    <a:pt x="4032224" y="0"/>
                  </a:moveTo>
                  <a:lnTo>
                    <a:pt x="2513673" y="0"/>
                  </a:lnTo>
                  <a:lnTo>
                    <a:pt x="2513673" y="239839"/>
                  </a:lnTo>
                  <a:lnTo>
                    <a:pt x="4032110" y="239839"/>
                  </a:lnTo>
                  <a:lnTo>
                    <a:pt x="4032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21554" y="2245468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30">
                  <a:moveTo>
                    <a:pt x="0" y="239587"/>
                  </a:moveTo>
                  <a:lnTo>
                    <a:pt x="251818" y="239587"/>
                  </a:lnTo>
                  <a:lnTo>
                    <a:pt x="251818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873373" y="2245468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30">
                  <a:moveTo>
                    <a:pt x="0" y="239587"/>
                  </a:moveTo>
                  <a:lnTo>
                    <a:pt x="252141" y="239587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125514" y="2245468"/>
              <a:ext cx="252095" cy="246379"/>
            </a:xfrm>
            <a:custGeom>
              <a:avLst/>
              <a:gdLst/>
              <a:ahLst/>
              <a:cxnLst/>
              <a:rect l="l" t="t" r="r" b="b"/>
              <a:pathLst>
                <a:path w="252095" h="246380">
                  <a:moveTo>
                    <a:pt x="0" y="246055"/>
                  </a:moveTo>
                  <a:lnTo>
                    <a:pt x="251926" y="246055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46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377440" y="2245468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30">
                  <a:moveTo>
                    <a:pt x="0" y="239587"/>
                  </a:moveTo>
                  <a:lnTo>
                    <a:pt x="252141" y="239587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15899" y="2245474"/>
              <a:ext cx="4032250" cy="486409"/>
            </a:xfrm>
            <a:custGeom>
              <a:avLst/>
              <a:gdLst/>
              <a:ahLst/>
              <a:cxnLst/>
              <a:rect l="l" t="t" r="r" b="b"/>
              <a:pathLst>
                <a:path w="4032250" h="486410">
                  <a:moveTo>
                    <a:pt x="1512100" y="239585"/>
                  </a:moveTo>
                  <a:lnTo>
                    <a:pt x="0" y="239585"/>
                  </a:lnTo>
                  <a:lnTo>
                    <a:pt x="0" y="485914"/>
                  </a:lnTo>
                  <a:lnTo>
                    <a:pt x="1512100" y="485914"/>
                  </a:lnTo>
                  <a:lnTo>
                    <a:pt x="1512100" y="239585"/>
                  </a:lnTo>
                  <a:close/>
                </a:path>
                <a:path w="4032250" h="486410">
                  <a:moveTo>
                    <a:pt x="4032224" y="0"/>
                  </a:moveTo>
                  <a:lnTo>
                    <a:pt x="2513673" y="0"/>
                  </a:lnTo>
                  <a:lnTo>
                    <a:pt x="2513673" y="246062"/>
                  </a:lnTo>
                  <a:lnTo>
                    <a:pt x="4032224" y="246062"/>
                  </a:lnTo>
                  <a:lnTo>
                    <a:pt x="4032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621554" y="2485056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30">
                  <a:moveTo>
                    <a:pt x="0" y="239803"/>
                  </a:moveTo>
                  <a:lnTo>
                    <a:pt x="251818" y="239803"/>
                  </a:lnTo>
                  <a:lnTo>
                    <a:pt x="251818" y="0"/>
                  </a:lnTo>
                  <a:lnTo>
                    <a:pt x="0" y="0"/>
                  </a:lnTo>
                  <a:lnTo>
                    <a:pt x="0" y="239803"/>
                  </a:lnTo>
                  <a:close/>
                </a:path>
              </a:pathLst>
            </a:custGeom>
            <a:solidFill>
              <a:srgbClr val="B4B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873373" y="2485056"/>
              <a:ext cx="259079" cy="246379"/>
            </a:xfrm>
            <a:custGeom>
              <a:avLst/>
              <a:gdLst/>
              <a:ahLst/>
              <a:cxnLst/>
              <a:rect l="l" t="t" r="r" b="b"/>
              <a:pathLst>
                <a:path w="259079" h="246380">
                  <a:moveTo>
                    <a:pt x="258592" y="0"/>
                  </a:moveTo>
                  <a:lnTo>
                    <a:pt x="0" y="0"/>
                  </a:lnTo>
                  <a:lnTo>
                    <a:pt x="0" y="246325"/>
                  </a:lnTo>
                  <a:lnTo>
                    <a:pt x="258592" y="246325"/>
                  </a:lnTo>
                  <a:lnTo>
                    <a:pt x="2585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25514" y="2485056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30">
                  <a:moveTo>
                    <a:pt x="0" y="239803"/>
                  </a:moveTo>
                  <a:lnTo>
                    <a:pt x="251926" y="239803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39803"/>
                  </a:lnTo>
                  <a:close/>
                </a:path>
              </a:pathLst>
            </a:custGeom>
            <a:solidFill>
              <a:srgbClr val="0101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377440" y="2485056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30">
                  <a:moveTo>
                    <a:pt x="0" y="239803"/>
                  </a:moveTo>
                  <a:lnTo>
                    <a:pt x="252141" y="239803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803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15899" y="2485059"/>
              <a:ext cx="4032250" cy="486409"/>
            </a:xfrm>
            <a:custGeom>
              <a:avLst/>
              <a:gdLst/>
              <a:ahLst/>
              <a:cxnLst/>
              <a:rect l="l" t="t" r="r" b="b"/>
              <a:pathLst>
                <a:path w="4032250" h="486410">
                  <a:moveTo>
                    <a:pt x="1260170" y="239801"/>
                  </a:moveTo>
                  <a:lnTo>
                    <a:pt x="0" y="239801"/>
                  </a:lnTo>
                  <a:lnTo>
                    <a:pt x="0" y="485863"/>
                  </a:lnTo>
                  <a:lnTo>
                    <a:pt x="1260170" y="485863"/>
                  </a:lnTo>
                  <a:lnTo>
                    <a:pt x="1260170" y="239801"/>
                  </a:lnTo>
                  <a:close/>
                </a:path>
                <a:path w="4032250" h="486410">
                  <a:moveTo>
                    <a:pt x="4032224" y="0"/>
                  </a:moveTo>
                  <a:lnTo>
                    <a:pt x="2513673" y="0"/>
                  </a:lnTo>
                  <a:lnTo>
                    <a:pt x="2513673" y="246329"/>
                  </a:lnTo>
                  <a:lnTo>
                    <a:pt x="4032224" y="246329"/>
                  </a:lnTo>
                  <a:lnTo>
                    <a:pt x="4032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69413" y="2724859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30">
                  <a:moveTo>
                    <a:pt x="0" y="239587"/>
                  </a:moveTo>
                  <a:lnTo>
                    <a:pt x="252141" y="239587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621554" y="2724859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30">
                  <a:moveTo>
                    <a:pt x="0" y="239587"/>
                  </a:moveTo>
                  <a:lnTo>
                    <a:pt x="251818" y="239587"/>
                  </a:lnTo>
                  <a:lnTo>
                    <a:pt x="251818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873373" y="2724859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30">
                  <a:moveTo>
                    <a:pt x="0" y="239587"/>
                  </a:moveTo>
                  <a:lnTo>
                    <a:pt x="252141" y="239587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125514" y="2724859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30">
                  <a:moveTo>
                    <a:pt x="0" y="239587"/>
                  </a:moveTo>
                  <a:lnTo>
                    <a:pt x="251926" y="239587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15899" y="2724861"/>
              <a:ext cx="4032250" cy="486409"/>
            </a:xfrm>
            <a:custGeom>
              <a:avLst/>
              <a:gdLst/>
              <a:ahLst/>
              <a:cxnLst/>
              <a:rect l="l" t="t" r="r" b="b"/>
              <a:pathLst>
                <a:path w="4032250" h="486410">
                  <a:moveTo>
                    <a:pt x="1008037" y="239598"/>
                  </a:moveTo>
                  <a:lnTo>
                    <a:pt x="0" y="239598"/>
                  </a:lnTo>
                  <a:lnTo>
                    <a:pt x="0" y="485914"/>
                  </a:lnTo>
                  <a:lnTo>
                    <a:pt x="1008037" y="485914"/>
                  </a:lnTo>
                  <a:lnTo>
                    <a:pt x="1008037" y="239598"/>
                  </a:lnTo>
                  <a:close/>
                </a:path>
                <a:path w="4032250" h="486410">
                  <a:moveTo>
                    <a:pt x="4032224" y="0"/>
                  </a:moveTo>
                  <a:lnTo>
                    <a:pt x="2261539" y="0"/>
                  </a:lnTo>
                  <a:lnTo>
                    <a:pt x="2261539" y="246062"/>
                  </a:lnTo>
                  <a:lnTo>
                    <a:pt x="4032224" y="246062"/>
                  </a:lnTo>
                  <a:lnTo>
                    <a:pt x="4032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117487" y="2964447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30">
                  <a:moveTo>
                    <a:pt x="0" y="239911"/>
                  </a:moveTo>
                  <a:lnTo>
                    <a:pt x="251926" y="239911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39911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369413" y="2964447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30">
                  <a:moveTo>
                    <a:pt x="0" y="239911"/>
                  </a:moveTo>
                  <a:lnTo>
                    <a:pt x="252141" y="239911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911"/>
                  </a:lnTo>
                  <a:close/>
                </a:path>
              </a:pathLst>
            </a:custGeom>
            <a:solidFill>
              <a:srgbClr val="3A3A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621554" y="2964447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30">
                  <a:moveTo>
                    <a:pt x="0" y="239911"/>
                  </a:moveTo>
                  <a:lnTo>
                    <a:pt x="251818" y="239911"/>
                  </a:lnTo>
                  <a:lnTo>
                    <a:pt x="251818" y="0"/>
                  </a:lnTo>
                  <a:lnTo>
                    <a:pt x="0" y="0"/>
                  </a:lnTo>
                  <a:lnTo>
                    <a:pt x="0" y="239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873373" y="2964447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30">
                  <a:moveTo>
                    <a:pt x="0" y="239911"/>
                  </a:moveTo>
                  <a:lnTo>
                    <a:pt x="252141" y="239911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911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125514" y="2964447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30">
                  <a:moveTo>
                    <a:pt x="0" y="239911"/>
                  </a:moveTo>
                  <a:lnTo>
                    <a:pt x="251926" y="239911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3991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115899" y="2964459"/>
              <a:ext cx="4032250" cy="486409"/>
            </a:xfrm>
            <a:custGeom>
              <a:avLst/>
              <a:gdLst/>
              <a:ahLst/>
              <a:cxnLst/>
              <a:rect l="l" t="t" r="r" b="b"/>
              <a:pathLst>
                <a:path w="4032250" h="486410">
                  <a:moveTo>
                    <a:pt x="1008037" y="239903"/>
                  </a:moveTo>
                  <a:lnTo>
                    <a:pt x="0" y="239903"/>
                  </a:lnTo>
                  <a:lnTo>
                    <a:pt x="0" y="485965"/>
                  </a:lnTo>
                  <a:lnTo>
                    <a:pt x="1008037" y="485965"/>
                  </a:lnTo>
                  <a:lnTo>
                    <a:pt x="1008037" y="239903"/>
                  </a:lnTo>
                  <a:close/>
                </a:path>
                <a:path w="4032250" h="486410">
                  <a:moveTo>
                    <a:pt x="4032224" y="0"/>
                  </a:moveTo>
                  <a:lnTo>
                    <a:pt x="2261539" y="0"/>
                  </a:lnTo>
                  <a:lnTo>
                    <a:pt x="2261539" y="246316"/>
                  </a:lnTo>
                  <a:lnTo>
                    <a:pt x="4032224" y="246316"/>
                  </a:lnTo>
                  <a:lnTo>
                    <a:pt x="4032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17487" y="3204359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587"/>
                  </a:moveTo>
                  <a:lnTo>
                    <a:pt x="251926" y="239587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369413" y="3204359"/>
              <a:ext cx="252729" cy="246379"/>
            </a:xfrm>
            <a:custGeom>
              <a:avLst/>
              <a:gdLst/>
              <a:ahLst/>
              <a:cxnLst/>
              <a:rect l="l" t="t" r="r" b="b"/>
              <a:pathLst>
                <a:path w="252729" h="246379">
                  <a:moveTo>
                    <a:pt x="0" y="246055"/>
                  </a:moveTo>
                  <a:lnTo>
                    <a:pt x="252141" y="246055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46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621554" y="3204359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587"/>
                  </a:moveTo>
                  <a:lnTo>
                    <a:pt x="251818" y="239587"/>
                  </a:lnTo>
                  <a:lnTo>
                    <a:pt x="251818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873373" y="3204359"/>
              <a:ext cx="252729" cy="246379"/>
            </a:xfrm>
            <a:custGeom>
              <a:avLst/>
              <a:gdLst/>
              <a:ahLst/>
              <a:cxnLst/>
              <a:rect l="l" t="t" r="r" b="b"/>
              <a:pathLst>
                <a:path w="252729" h="246379">
                  <a:moveTo>
                    <a:pt x="0" y="246055"/>
                  </a:moveTo>
                  <a:lnTo>
                    <a:pt x="252141" y="246055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46055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125514" y="3204359"/>
              <a:ext cx="2023110" cy="246379"/>
            </a:xfrm>
            <a:custGeom>
              <a:avLst/>
              <a:gdLst/>
              <a:ahLst/>
              <a:cxnLst/>
              <a:rect l="l" t="t" r="r" b="b"/>
              <a:pathLst>
                <a:path w="2023109" h="246379">
                  <a:moveTo>
                    <a:pt x="2022506" y="0"/>
                  </a:moveTo>
                  <a:lnTo>
                    <a:pt x="0" y="0"/>
                  </a:lnTo>
                  <a:lnTo>
                    <a:pt x="0" y="246055"/>
                  </a:lnTo>
                  <a:lnTo>
                    <a:pt x="2022506" y="246055"/>
                  </a:lnTo>
                  <a:lnTo>
                    <a:pt x="20225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65614" y="3443947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803"/>
                  </a:moveTo>
                  <a:lnTo>
                    <a:pt x="251872" y="239803"/>
                  </a:lnTo>
                  <a:lnTo>
                    <a:pt x="251872" y="0"/>
                  </a:lnTo>
                  <a:lnTo>
                    <a:pt x="0" y="0"/>
                  </a:lnTo>
                  <a:lnTo>
                    <a:pt x="0" y="239803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17487" y="3443947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803"/>
                  </a:moveTo>
                  <a:lnTo>
                    <a:pt x="251926" y="239803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39803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369413" y="3443947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29">
                  <a:moveTo>
                    <a:pt x="0" y="239803"/>
                  </a:moveTo>
                  <a:lnTo>
                    <a:pt x="252141" y="239803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8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621554" y="3443947"/>
              <a:ext cx="259079" cy="240029"/>
            </a:xfrm>
            <a:custGeom>
              <a:avLst/>
              <a:gdLst/>
              <a:ahLst/>
              <a:cxnLst/>
              <a:rect l="l" t="t" r="r" b="b"/>
              <a:pathLst>
                <a:path w="259079" h="240029">
                  <a:moveTo>
                    <a:pt x="0" y="239803"/>
                  </a:moveTo>
                  <a:lnTo>
                    <a:pt x="258592" y="239803"/>
                  </a:lnTo>
                  <a:lnTo>
                    <a:pt x="258592" y="0"/>
                  </a:lnTo>
                  <a:lnTo>
                    <a:pt x="0" y="0"/>
                  </a:lnTo>
                  <a:lnTo>
                    <a:pt x="0" y="23980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881400" y="3443947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29">
                  <a:moveTo>
                    <a:pt x="0" y="239803"/>
                  </a:moveTo>
                  <a:lnTo>
                    <a:pt x="252141" y="239803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803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133541" y="3443947"/>
              <a:ext cx="258445" cy="240029"/>
            </a:xfrm>
            <a:custGeom>
              <a:avLst/>
              <a:gdLst/>
              <a:ahLst/>
              <a:cxnLst/>
              <a:rect l="l" t="t" r="r" b="b"/>
              <a:pathLst>
                <a:path w="258445" h="240029">
                  <a:moveTo>
                    <a:pt x="0" y="239803"/>
                  </a:moveTo>
                  <a:lnTo>
                    <a:pt x="258323" y="239803"/>
                  </a:lnTo>
                  <a:lnTo>
                    <a:pt x="258323" y="0"/>
                  </a:lnTo>
                  <a:lnTo>
                    <a:pt x="0" y="0"/>
                  </a:lnTo>
                  <a:lnTo>
                    <a:pt x="0" y="239803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613473" y="3683750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29">
                  <a:moveTo>
                    <a:pt x="0" y="239587"/>
                  </a:moveTo>
                  <a:lnTo>
                    <a:pt x="252141" y="239587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865614" y="3683750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587"/>
                  </a:moveTo>
                  <a:lnTo>
                    <a:pt x="251872" y="239587"/>
                  </a:lnTo>
                  <a:lnTo>
                    <a:pt x="251872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117487" y="3683750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587"/>
                  </a:moveTo>
                  <a:lnTo>
                    <a:pt x="251926" y="239587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369413" y="3683750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29">
                  <a:moveTo>
                    <a:pt x="0" y="239587"/>
                  </a:moveTo>
                  <a:lnTo>
                    <a:pt x="252141" y="239587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621554" y="3683750"/>
              <a:ext cx="259079" cy="246379"/>
            </a:xfrm>
            <a:custGeom>
              <a:avLst/>
              <a:gdLst/>
              <a:ahLst/>
              <a:cxnLst/>
              <a:rect l="l" t="t" r="r" b="b"/>
              <a:pathLst>
                <a:path w="259079" h="246379">
                  <a:moveTo>
                    <a:pt x="258592" y="0"/>
                  </a:moveTo>
                  <a:lnTo>
                    <a:pt x="0" y="0"/>
                  </a:lnTo>
                  <a:lnTo>
                    <a:pt x="0" y="246055"/>
                  </a:lnTo>
                  <a:lnTo>
                    <a:pt x="258592" y="246055"/>
                  </a:lnTo>
                  <a:lnTo>
                    <a:pt x="258592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377440" y="3683750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29">
                  <a:moveTo>
                    <a:pt x="0" y="239587"/>
                  </a:moveTo>
                  <a:lnTo>
                    <a:pt x="252141" y="239587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629581" y="3683750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587"/>
                  </a:moveTo>
                  <a:lnTo>
                    <a:pt x="251818" y="239587"/>
                  </a:lnTo>
                  <a:lnTo>
                    <a:pt x="251818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881400" y="3683750"/>
              <a:ext cx="252729" cy="246379"/>
            </a:xfrm>
            <a:custGeom>
              <a:avLst/>
              <a:gdLst/>
              <a:ahLst/>
              <a:cxnLst/>
              <a:rect l="l" t="t" r="r" b="b"/>
              <a:pathLst>
                <a:path w="252729" h="246379">
                  <a:moveTo>
                    <a:pt x="0" y="246055"/>
                  </a:moveTo>
                  <a:lnTo>
                    <a:pt x="252141" y="246055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46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133541" y="3683750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587"/>
                  </a:moveTo>
                  <a:lnTo>
                    <a:pt x="251926" y="239587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1111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385468" y="3683750"/>
              <a:ext cx="259079" cy="240029"/>
            </a:xfrm>
            <a:custGeom>
              <a:avLst/>
              <a:gdLst/>
              <a:ahLst/>
              <a:cxnLst/>
              <a:rect l="l" t="t" r="r" b="b"/>
              <a:pathLst>
                <a:path w="259079" h="240029">
                  <a:moveTo>
                    <a:pt x="0" y="239587"/>
                  </a:moveTo>
                  <a:lnTo>
                    <a:pt x="258592" y="239587"/>
                  </a:lnTo>
                  <a:lnTo>
                    <a:pt x="258592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7474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613473" y="3923338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29">
                  <a:moveTo>
                    <a:pt x="0" y="239911"/>
                  </a:moveTo>
                  <a:lnTo>
                    <a:pt x="252141" y="239911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911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865614" y="3923338"/>
              <a:ext cx="252095" cy="246379"/>
            </a:xfrm>
            <a:custGeom>
              <a:avLst/>
              <a:gdLst/>
              <a:ahLst/>
              <a:cxnLst/>
              <a:rect l="l" t="t" r="r" b="b"/>
              <a:pathLst>
                <a:path w="252095" h="246379">
                  <a:moveTo>
                    <a:pt x="0" y="246325"/>
                  </a:moveTo>
                  <a:lnTo>
                    <a:pt x="251872" y="246325"/>
                  </a:lnTo>
                  <a:lnTo>
                    <a:pt x="251872" y="0"/>
                  </a:lnTo>
                  <a:lnTo>
                    <a:pt x="0" y="0"/>
                  </a:lnTo>
                  <a:lnTo>
                    <a:pt x="0" y="246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117487" y="3923338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911"/>
                  </a:moveTo>
                  <a:lnTo>
                    <a:pt x="251926" y="239911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39911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369413" y="3923338"/>
              <a:ext cx="259079" cy="246379"/>
            </a:xfrm>
            <a:custGeom>
              <a:avLst/>
              <a:gdLst/>
              <a:ahLst/>
              <a:cxnLst/>
              <a:rect l="l" t="t" r="r" b="b"/>
              <a:pathLst>
                <a:path w="259079" h="246379">
                  <a:moveTo>
                    <a:pt x="258592" y="0"/>
                  </a:moveTo>
                  <a:lnTo>
                    <a:pt x="0" y="0"/>
                  </a:lnTo>
                  <a:lnTo>
                    <a:pt x="0" y="246325"/>
                  </a:lnTo>
                  <a:lnTo>
                    <a:pt x="258592" y="246325"/>
                  </a:lnTo>
                  <a:lnTo>
                    <a:pt x="258592" y="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873373" y="3923338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29">
                  <a:moveTo>
                    <a:pt x="0" y="239911"/>
                  </a:moveTo>
                  <a:lnTo>
                    <a:pt x="252141" y="239911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91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125514" y="3923338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911"/>
                  </a:moveTo>
                  <a:lnTo>
                    <a:pt x="251926" y="239911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39911"/>
                  </a:lnTo>
                  <a:close/>
                </a:path>
              </a:pathLst>
            </a:custGeom>
            <a:solidFill>
              <a:srgbClr val="6D6D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377440" y="3923338"/>
              <a:ext cx="259079" cy="240029"/>
            </a:xfrm>
            <a:custGeom>
              <a:avLst/>
              <a:gdLst/>
              <a:ahLst/>
              <a:cxnLst/>
              <a:rect l="l" t="t" r="r" b="b"/>
              <a:pathLst>
                <a:path w="259079" h="240029">
                  <a:moveTo>
                    <a:pt x="0" y="239911"/>
                  </a:moveTo>
                  <a:lnTo>
                    <a:pt x="258592" y="239911"/>
                  </a:lnTo>
                  <a:lnTo>
                    <a:pt x="258592" y="0"/>
                  </a:lnTo>
                  <a:lnTo>
                    <a:pt x="0" y="0"/>
                  </a:lnTo>
                  <a:lnTo>
                    <a:pt x="0" y="239911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629582" y="3923338"/>
              <a:ext cx="762635" cy="246379"/>
            </a:xfrm>
            <a:custGeom>
              <a:avLst/>
              <a:gdLst/>
              <a:ahLst/>
              <a:cxnLst/>
              <a:rect l="l" t="t" r="r" b="b"/>
              <a:pathLst>
                <a:path w="762634" h="246379">
                  <a:moveTo>
                    <a:pt x="762337" y="0"/>
                  </a:moveTo>
                  <a:lnTo>
                    <a:pt x="0" y="0"/>
                  </a:lnTo>
                  <a:lnTo>
                    <a:pt x="0" y="246325"/>
                  </a:lnTo>
                  <a:lnTo>
                    <a:pt x="762337" y="246325"/>
                  </a:lnTo>
                  <a:lnTo>
                    <a:pt x="7623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385468" y="3923338"/>
              <a:ext cx="252729" cy="246379"/>
            </a:xfrm>
            <a:custGeom>
              <a:avLst/>
              <a:gdLst/>
              <a:ahLst/>
              <a:cxnLst/>
              <a:rect l="l" t="t" r="r" b="b"/>
              <a:pathLst>
                <a:path w="252729" h="246379">
                  <a:moveTo>
                    <a:pt x="0" y="246325"/>
                  </a:moveTo>
                  <a:lnTo>
                    <a:pt x="252141" y="246325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46325"/>
                  </a:lnTo>
                  <a:close/>
                </a:path>
              </a:pathLst>
            </a:custGeom>
            <a:solidFill>
              <a:srgbClr val="0101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637609" y="3923338"/>
              <a:ext cx="258445" cy="246379"/>
            </a:xfrm>
            <a:custGeom>
              <a:avLst/>
              <a:gdLst/>
              <a:ahLst/>
              <a:cxnLst/>
              <a:rect l="l" t="t" r="r" b="b"/>
              <a:pathLst>
                <a:path w="258445" h="246379">
                  <a:moveTo>
                    <a:pt x="258323" y="0"/>
                  </a:moveTo>
                  <a:lnTo>
                    <a:pt x="0" y="0"/>
                  </a:lnTo>
                  <a:lnTo>
                    <a:pt x="0" y="246325"/>
                  </a:lnTo>
                  <a:lnTo>
                    <a:pt x="258323" y="246325"/>
                  </a:lnTo>
                  <a:lnTo>
                    <a:pt x="258323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361601" y="4163249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587"/>
                  </a:moveTo>
                  <a:lnTo>
                    <a:pt x="251872" y="239587"/>
                  </a:lnTo>
                  <a:lnTo>
                    <a:pt x="251872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613473" y="4163249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29">
                  <a:moveTo>
                    <a:pt x="0" y="239587"/>
                  </a:moveTo>
                  <a:lnTo>
                    <a:pt x="252141" y="239587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865614" y="4163249"/>
              <a:ext cx="252095" cy="246379"/>
            </a:xfrm>
            <a:custGeom>
              <a:avLst/>
              <a:gdLst/>
              <a:ahLst/>
              <a:cxnLst/>
              <a:rect l="l" t="t" r="r" b="b"/>
              <a:pathLst>
                <a:path w="252095" h="246379">
                  <a:moveTo>
                    <a:pt x="0" y="246055"/>
                  </a:moveTo>
                  <a:lnTo>
                    <a:pt x="251872" y="246055"/>
                  </a:lnTo>
                  <a:lnTo>
                    <a:pt x="251872" y="0"/>
                  </a:lnTo>
                  <a:lnTo>
                    <a:pt x="0" y="0"/>
                  </a:lnTo>
                  <a:lnTo>
                    <a:pt x="0" y="246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117487" y="4163249"/>
              <a:ext cx="259079" cy="240029"/>
            </a:xfrm>
            <a:custGeom>
              <a:avLst/>
              <a:gdLst/>
              <a:ahLst/>
              <a:cxnLst/>
              <a:rect l="l" t="t" r="r" b="b"/>
              <a:pathLst>
                <a:path w="259079" h="240029">
                  <a:moveTo>
                    <a:pt x="0" y="239587"/>
                  </a:moveTo>
                  <a:lnTo>
                    <a:pt x="258592" y="239587"/>
                  </a:lnTo>
                  <a:lnTo>
                    <a:pt x="258592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873373" y="4163249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29">
                  <a:moveTo>
                    <a:pt x="0" y="239587"/>
                  </a:moveTo>
                  <a:lnTo>
                    <a:pt x="252141" y="239587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125514" y="4163249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587"/>
                  </a:moveTo>
                  <a:lnTo>
                    <a:pt x="251926" y="239587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377440" y="4163249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29">
                  <a:moveTo>
                    <a:pt x="0" y="239587"/>
                  </a:moveTo>
                  <a:lnTo>
                    <a:pt x="252141" y="239587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629582" y="4163249"/>
              <a:ext cx="252095" cy="246379"/>
            </a:xfrm>
            <a:custGeom>
              <a:avLst/>
              <a:gdLst/>
              <a:ahLst/>
              <a:cxnLst/>
              <a:rect l="l" t="t" r="r" b="b"/>
              <a:pathLst>
                <a:path w="252095" h="246379">
                  <a:moveTo>
                    <a:pt x="0" y="246055"/>
                  </a:moveTo>
                  <a:lnTo>
                    <a:pt x="251818" y="246055"/>
                  </a:lnTo>
                  <a:lnTo>
                    <a:pt x="251818" y="0"/>
                  </a:lnTo>
                  <a:lnTo>
                    <a:pt x="0" y="0"/>
                  </a:lnTo>
                  <a:lnTo>
                    <a:pt x="0" y="246055"/>
                  </a:lnTo>
                  <a:close/>
                </a:path>
              </a:pathLst>
            </a:custGeom>
            <a:solidFill>
              <a:srgbClr val="8E8E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881400" y="4163249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29">
                  <a:moveTo>
                    <a:pt x="0" y="239587"/>
                  </a:moveTo>
                  <a:lnTo>
                    <a:pt x="252141" y="239587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9797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133542" y="4163249"/>
              <a:ext cx="258445" cy="246379"/>
            </a:xfrm>
            <a:custGeom>
              <a:avLst/>
              <a:gdLst/>
              <a:ahLst/>
              <a:cxnLst/>
              <a:rect l="l" t="t" r="r" b="b"/>
              <a:pathLst>
                <a:path w="258445" h="246379">
                  <a:moveTo>
                    <a:pt x="258323" y="0"/>
                  </a:moveTo>
                  <a:lnTo>
                    <a:pt x="0" y="0"/>
                  </a:lnTo>
                  <a:lnTo>
                    <a:pt x="0" y="246055"/>
                  </a:lnTo>
                  <a:lnTo>
                    <a:pt x="258323" y="246055"/>
                  </a:lnTo>
                  <a:lnTo>
                    <a:pt x="2583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0385468" y="4163249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29">
                  <a:moveTo>
                    <a:pt x="0" y="239587"/>
                  </a:moveTo>
                  <a:lnTo>
                    <a:pt x="252141" y="239587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0101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0637609" y="4163249"/>
              <a:ext cx="258445" cy="246379"/>
            </a:xfrm>
            <a:custGeom>
              <a:avLst/>
              <a:gdLst/>
              <a:ahLst/>
              <a:cxnLst/>
              <a:rect l="l" t="t" r="r" b="b"/>
              <a:pathLst>
                <a:path w="258445" h="246379">
                  <a:moveTo>
                    <a:pt x="258323" y="0"/>
                  </a:moveTo>
                  <a:lnTo>
                    <a:pt x="0" y="0"/>
                  </a:lnTo>
                  <a:lnTo>
                    <a:pt x="0" y="246055"/>
                  </a:lnTo>
                  <a:lnTo>
                    <a:pt x="258323" y="246055"/>
                  </a:lnTo>
                  <a:lnTo>
                    <a:pt x="258323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361601" y="4402837"/>
              <a:ext cx="252095" cy="246379"/>
            </a:xfrm>
            <a:custGeom>
              <a:avLst/>
              <a:gdLst/>
              <a:ahLst/>
              <a:cxnLst/>
              <a:rect l="l" t="t" r="r" b="b"/>
              <a:pathLst>
                <a:path w="252095" h="246379">
                  <a:moveTo>
                    <a:pt x="0" y="246325"/>
                  </a:moveTo>
                  <a:lnTo>
                    <a:pt x="251872" y="246325"/>
                  </a:lnTo>
                  <a:lnTo>
                    <a:pt x="251872" y="0"/>
                  </a:lnTo>
                  <a:lnTo>
                    <a:pt x="0" y="0"/>
                  </a:lnTo>
                  <a:lnTo>
                    <a:pt x="0" y="246325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613473" y="4402837"/>
              <a:ext cx="504190" cy="246379"/>
            </a:xfrm>
            <a:custGeom>
              <a:avLst/>
              <a:gdLst/>
              <a:ahLst/>
              <a:cxnLst/>
              <a:rect l="l" t="t" r="r" b="b"/>
              <a:pathLst>
                <a:path w="504190" h="246379">
                  <a:moveTo>
                    <a:pt x="0" y="246325"/>
                  </a:moveTo>
                  <a:lnTo>
                    <a:pt x="504013" y="246325"/>
                  </a:lnTo>
                  <a:lnTo>
                    <a:pt x="504013" y="0"/>
                  </a:lnTo>
                  <a:lnTo>
                    <a:pt x="0" y="0"/>
                  </a:lnTo>
                  <a:lnTo>
                    <a:pt x="0" y="246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117487" y="4402837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814"/>
                  </a:moveTo>
                  <a:lnTo>
                    <a:pt x="251926" y="239814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39814"/>
                  </a:lnTo>
                  <a:close/>
                </a:path>
              </a:pathLst>
            </a:custGeom>
            <a:solidFill>
              <a:srgbClr val="77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369413" y="4402837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29">
                  <a:moveTo>
                    <a:pt x="0" y="239814"/>
                  </a:moveTo>
                  <a:lnTo>
                    <a:pt x="252141" y="239814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814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621554" y="4402837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814"/>
                  </a:moveTo>
                  <a:lnTo>
                    <a:pt x="251818" y="239814"/>
                  </a:lnTo>
                  <a:lnTo>
                    <a:pt x="251818" y="0"/>
                  </a:lnTo>
                  <a:lnTo>
                    <a:pt x="0" y="0"/>
                  </a:lnTo>
                  <a:lnTo>
                    <a:pt x="0" y="239814"/>
                  </a:lnTo>
                  <a:close/>
                </a:path>
              </a:pathLst>
            </a:custGeom>
            <a:solidFill>
              <a:srgbClr val="71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873373" y="4402837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29">
                  <a:moveTo>
                    <a:pt x="0" y="239814"/>
                  </a:moveTo>
                  <a:lnTo>
                    <a:pt x="252141" y="239814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814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125514" y="4402837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814"/>
                  </a:moveTo>
                  <a:lnTo>
                    <a:pt x="251926" y="239814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39814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377440" y="4402837"/>
              <a:ext cx="259079" cy="246379"/>
            </a:xfrm>
            <a:custGeom>
              <a:avLst/>
              <a:gdLst/>
              <a:ahLst/>
              <a:cxnLst/>
              <a:rect l="l" t="t" r="r" b="b"/>
              <a:pathLst>
                <a:path w="259079" h="246379">
                  <a:moveTo>
                    <a:pt x="258592" y="0"/>
                  </a:moveTo>
                  <a:lnTo>
                    <a:pt x="0" y="0"/>
                  </a:lnTo>
                  <a:lnTo>
                    <a:pt x="0" y="246325"/>
                  </a:lnTo>
                  <a:lnTo>
                    <a:pt x="258592" y="246325"/>
                  </a:lnTo>
                  <a:lnTo>
                    <a:pt x="258592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881400" y="4402837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29">
                  <a:moveTo>
                    <a:pt x="0" y="239814"/>
                  </a:moveTo>
                  <a:lnTo>
                    <a:pt x="252141" y="239814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814"/>
                  </a:lnTo>
                  <a:close/>
                </a:path>
              </a:pathLst>
            </a:custGeom>
            <a:solidFill>
              <a:srgbClr val="8989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0133542" y="4402837"/>
              <a:ext cx="252095" cy="246379"/>
            </a:xfrm>
            <a:custGeom>
              <a:avLst/>
              <a:gdLst/>
              <a:ahLst/>
              <a:cxnLst/>
              <a:rect l="l" t="t" r="r" b="b"/>
              <a:pathLst>
                <a:path w="252095" h="246379">
                  <a:moveTo>
                    <a:pt x="0" y="246325"/>
                  </a:moveTo>
                  <a:lnTo>
                    <a:pt x="251926" y="246325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46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0385468" y="4402837"/>
              <a:ext cx="259079" cy="240029"/>
            </a:xfrm>
            <a:custGeom>
              <a:avLst/>
              <a:gdLst/>
              <a:ahLst/>
              <a:cxnLst/>
              <a:rect l="l" t="t" r="r" b="b"/>
              <a:pathLst>
                <a:path w="259079" h="240029">
                  <a:moveTo>
                    <a:pt x="0" y="239814"/>
                  </a:moveTo>
                  <a:lnTo>
                    <a:pt x="258592" y="239814"/>
                  </a:lnTo>
                  <a:lnTo>
                    <a:pt x="258592" y="0"/>
                  </a:lnTo>
                  <a:lnTo>
                    <a:pt x="0" y="0"/>
                  </a:lnTo>
                  <a:lnTo>
                    <a:pt x="0" y="239814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361601" y="4642652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587"/>
                  </a:moveTo>
                  <a:lnTo>
                    <a:pt x="251872" y="239587"/>
                  </a:lnTo>
                  <a:lnTo>
                    <a:pt x="251872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613473" y="4642652"/>
              <a:ext cx="504190" cy="246379"/>
            </a:xfrm>
            <a:custGeom>
              <a:avLst/>
              <a:gdLst/>
              <a:ahLst/>
              <a:cxnLst/>
              <a:rect l="l" t="t" r="r" b="b"/>
              <a:pathLst>
                <a:path w="504190" h="246379">
                  <a:moveTo>
                    <a:pt x="0" y="246055"/>
                  </a:moveTo>
                  <a:lnTo>
                    <a:pt x="504013" y="246055"/>
                  </a:lnTo>
                  <a:lnTo>
                    <a:pt x="504013" y="0"/>
                  </a:lnTo>
                  <a:lnTo>
                    <a:pt x="0" y="0"/>
                  </a:lnTo>
                  <a:lnTo>
                    <a:pt x="0" y="246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117487" y="4642652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587"/>
                  </a:moveTo>
                  <a:lnTo>
                    <a:pt x="251926" y="239587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369413" y="4642652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29">
                  <a:moveTo>
                    <a:pt x="0" y="239587"/>
                  </a:moveTo>
                  <a:lnTo>
                    <a:pt x="252141" y="239587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621554" y="4642652"/>
              <a:ext cx="252095" cy="246379"/>
            </a:xfrm>
            <a:custGeom>
              <a:avLst/>
              <a:gdLst/>
              <a:ahLst/>
              <a:cxnLst/>
              <a:rect l="l" t="t" r="r" b="b"/>
              <a:pathLst>
                <a:path w="252095" h="246379">
                  <a:moveTo>
                    <a:pt x="0" y="246055"/>
                  </a:moveTo>
                  <a:lnTo>
                    <a:pt x="251818" y="246055"/>
                  </a:lnTo>
                  <a:lnTo>
                    <a:pt x="251818" y="0"/>
                  </a:lnTo>
                  <a:lnTo>
                    <a:pt x="0" y="0"/>
                  </a:lnTo>
                  <a:lnTo>
                    <a:pt x="0" y="246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873373" y="4642652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29">
                  <a:moveTo>
                    <a:pt x="0" y="239587"/>
                  </a:moveTo>
                  <a:lnTo>
                    <a:pt x="252141" y="239587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125514" y="4642652"/>
              <a:ext cx="258445" cy="240029"/>
            </a:xfrm>
            <a:custGeom>
              <a:avLst/>
              <a:gdLst/>
              <a:ahLst/>
              <a:cxnLst/>
              <a:rect l="l" t="t" r="r" b="b"/>
              <a:pathLst>
                <a:path w="258445" h="240029">
                  <a:moveTo>
                    <a:pt x="0" y="239587"/>
                  </a:moveTo>
                  <a:lnTo>
                    <a:pt x="258323" y="239587"/>
                  </a:lnTo>
                  <a:lnTo>
                    <a:pt x="258323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881400" y="4642652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29">
                  <a:moveTo>
                    <a:pt x="0" y="239587"/>
                  </a:moveTo>
                  <a:lnTo>
                    <a:pt x="252141" y="239587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3A3A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0133542" y="4642652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587"/>
                  </a:moveTo>
                  <a:lnTo>
                    <a:pt x="251926" y="239587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0385468" y="4642652"/>
              <a:ext cx="259079" cy="240029"/>
            </a:xfrm>
            <a:custGeom>
              <a:avLst/>
              <a:gdLst/>
              <a:ahLst/>
              <a:cxnLst/>
              <a:rect l="l" t="t" r="r" b="b"/>
              <a:pathLst>
                <a:path w="259079" h="240029">
                  <a:moveTo>
                    <a:pt x="0" y="239587"/>
                  </a:moveTo>
                  <a:lnTo>
                    <a:pt x="258592" y="239587"/>
                  </a:lnTo>
                  <a:lnTo>
                    <a:pt x="258592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7C7C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361601" y="4882240"/>
              <a:ext cx="252095" cy="246379"/>
            </a:xfrm>
            <a:custGeom>
              <a:avLst/>
              <a:gdLst/>
              <a:ahLst/>
              <a:cxnLst/>
              <a:rect l="l" t="t" r="r" b="b"/>
              <a:pathLst>
                <a:path w="252095" h="246379">
                  <a:moveTo>
                    <a:pt x="0" y="246325"/>
                  </a:moveTo>
                  <a:lnTo>
                    <a:pt x="251872" y="246325"/>
                  </a:lnTo>
                  <a:lnTo>
                    <a:pt x="251872" y="0"/>
                  </a:lnTo>
                  <a:lnTo>
                    <a:pt x="0" y="0"/>
                  </a:lnTo>
                  <a:lnTo>
                    <a:pt x="0" y="246325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613473" y="4882240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29">
                  <a:moveTo>
                    <a:pt x="0" y="239857"/>
                  </a:moveTo>
                  <a:lnTo>
                    <a:pt x="252141" y="239857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857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865614" y="4882240"/>
              <a:ext cx="1014730" cy="246379"/>
            </a:xfrm>
            <a:custGeom>
              <a:avLst/>
              <a:gdLst/>
              <a:ahLst/>
              <a:cxnLst/>
              <a:rect l="l" t="t" r="r" b="b"/>
              <a:pathLst>
                <a:path w="1014729" h="246379">
                  <a:moveTo>
                    <a:pt x="1014478" y="0"/>
                  </a:moveTo>
                  <a:lnTo>
                    <a:pt x="0" y="0"/>
                  </a:lnTo>
                  <a:lnTo>
                    <a:pt x="0" y="246325"/>
                  </a:lnTo>
                  <a:lnTo>
                    <a:pt x="1014478" y="246325"/>
                  </a:lnTo>
                  <a:lnTo>
                    <a:pt x="10144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873373" y="4882240"/>
              <a:ext cx="252729" cy="240029"/>
            </a:xfrm>
            <a:custGeom>
              <a:avLst/>
              <a:gdLst/>
              <a:ahLst/>
              <a:cxnLst/>
              <a:rect l="l" t="t" r="r" b="b"/>
              <a:pathLst>
                <a:path w="252729" h="240029">
                  <a:moveTo>
                    <a:pt x="0" y="239857"/>
                  </a:moveTo>
                  <a:lnTo>
                    <a:pt x="252141" y="239857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39857"/>
                  </a:lnTo>
                  <a:close/>
                </a:path>
              </a:pathLst>
            </a:custGeom>
            <a:solidFill>
              <a:srgbClr val="3B3B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125514" y="4882240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857"/>
                  </a:moveTo>
                  <a:lnTo>
                    <a:pt x="251926" y="239857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39857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9377440" y="4882240"/>
              <a:ext cx="259079" cy="240029"/>
            </a:xfrm>
            <a:custGeom>
              <a:avLst/>
              <a:gdLst/>
              <a:ahLst/>
              <a:cxnLst/>
              <a:rect l="l" t="t" r="r" b="b"/>
              <a:pathLst>
                <a:path w="259079" h="240029">
                  <a:moveTo>
                    <a:pt x="0" y="239857"/>
                  </a:moveTo>
                  <a:lnTo>
                    <a:pt x="258592" y="239857"/>
                  </a:lnTo>
                  <a:lnTo>
                    <a:pt x="258592" y="0"/>
                  </a:lnTo>
                  <a:lnTo>
                    <a:pt x="0" y="0"/>
                  </a:lnTo>
                  <a:lnTo>
                    <a:pt x="0" y="239857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629582" y="4882240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857"/>
                  </a:moveTo>
                  <a:lnTo>
                    <a:pt x="251818" y="239857"/>
                  </a:lnTo>
                  <a:lnTo>
                    <a:pt x="251818" y="0"/>
                  </a:lnTo>
                  <a:lnTo>
                    <a:pt x="0" y="0"/>
                  </a:lnTo>
                  <a:lnTo>
                    <a:pt x="0" y="239857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881400" y="4882240"/>
              <a:ext cx="252729" cy="246379"/>
            </a:xfrm>
            <a:custGeom>
              <a:avLst/>
              <a:gdLst/>
              <a:ahLst/>
              <a:cxnLst/>
              <a:rect l="l" t="t" r="r" b="b"/>
              <a:pathLst>
                <a:path w="252729" h="246379">
                  <a:moveTo>
                    <a:pt x="0" y="246325"/>
                  </a:moveTo>
                  <a:lnTo>
                    <a:pt x="252141" y="246325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46325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0133542" y="4882240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857"/>
                  </a:moveTo>
                  <a:lnTo>
                    <a:pt x="251926" y="239857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39857"/>
                  </a:lnTo>
                  <a:close/>
                </a:path>
              </a:pathLst>
            </a:custGeom>
            <a:solidFill>
              <a:srgbClr val="1212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0385468" y="4882240"/>
              <a:ext cx="259079" cy="246379"/>
            </a:xfrm>
            <a:custGeom>
              <a:avLst/>
              <a:gdLst/>
              <a:ahLst/>
              <a:cxnLst/>
              <a:rect l="l" t="t" r="r" b="b"/>
              <a:pathLst>
                <a:path w="259079" h="246379">
                  <a:moveTo>
                    <a:pt x="258592" y="0"/>
                  </a:moveTo>
                  <a:lnTo>
                    <a:pt x="0" y="0"/>
                  </a:lnTo>
                  <a:lnTo>
                    <a:pt x="0" y="246325"/>
                  </a:lnTo>
                  <a:lnTo>
                    <a:pt x="258592" y="246325"/>
                  </a:lnTo>
                  <a:lnTo>
                    <a:pt x="258592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613473" y="5122097"/>
              <a:ext cx="252729" cy="246379"/>
            </a:xfrm>
            <a:custGeom>
              <a:avLst/>
              <a:gdLst/>
              <a:ahLst/>
              <a:cxnLst/>
              <a:rect l="l" t="t" r="r" b="b"/>
              <a:pathLst>
                <a:path w="252729" h="246379">
                  <a:moveTo>
                    <a:pt x="0" y="246055"/>
                  </a:moveTo>
                  <a:lnTo>
                    <a:pt x="252141" y="246055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46055"/>
                  </a:lnTo>
                  <a:close/>
                </a:path>
              </a:pathLst>
            </a:custGeom>
            <a:solidFill>
              <a:srgbClr val="B9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865614" y="5122097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587"/>
                  </a:moveTo>
                  <a:lnTo>
                    <a:pt x="251872" y="239587"/>
                  </a:lnTo>
                  <a:lnTo>
                    <a:pt x="251872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16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117487" y="5122097"/>
              <a:ext cx="2023110" cy="246379"/>
            </a:xfrm>
            <a:custGeom>
              <a:avLst/>
              <a:gdLst/>
              <a:ahLst/>
              <a:cxnLst/>
              <a:rect l="l" t="t" r="r" b="b"/>
              <a:pathLst>
                <a:path w="2023109" h="246379">
                  <a:moveTo>
                    <a:pt x="2022506" y="0"/>
                  </a:moveTo>
                  <a:lnTo>
                    <a:pt x="0" y="0"/>
                  </a:lnTo>
                  <a:lnTo>
                    <a:pt x="0" y="246055"/>
                  </a:lnTo>
                  <a:lnTo>
                    <a:pt x="2022506" y="246055"/>
                  </a:lnTo>
                  <a:lnTo>
                    <a:pt x="20225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0133542" y="5122097"/>
              <a:ext cx="258445" cy="240029"/>
            </a:xfrm>
            <a:custGeom>
              <a:avLst/>
              <a:gdLst/>
              <a:ahLst/>
              <a:cxnLst/>
              <a:rect l="l" t="t" r="r" b="b"/>
              <a:pathLst>
                <a:path w="258445" h="240029">
                  <a:moveTo>
                    <a:pt x="0" y="239587"/>
                  </a:moveTo>
                  <a:lnTo>
                    <a:pt x="258323" y="239587"/>
                  </a:lnTo>
                  <a:lnTo>
                    <a:pt x="258323" y="0"/>
                  </a:lnTo>
                  <a:lnTo>
                    <a:pt x="0" y="0"/>
                  </a:lnTo>
                  <a:lnTo>
                    <a:pt x="0" y="239587"/>
                  </a:lnTo>
                  <a:close/>
                </a:path>
              </a:pathLst>
            </a:custGeom>
            <a:solidFill>
              <a:srgbClr val="6E6E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865615" y="5361685"/>
              <a:ext cx="252095" cy="246379"/>
            </a:xfrm>
            <a:custGeom>
              <a:avLst/>
              <a:gdLst/>
              <a:ahLst/>
              <a:cxnLst/>
              <a:rect l="l" t="t" r="r" b="b"/>
              <a:pathLst>
                <a:path w="252095" h="246379">
                  <a:moveTo>
                    <a:pt x="0" y="246325"/>
                  </a:moveTo>
                  <a:lnTo>
                    <a:pt x="251872" y="246325"/>
                  </a:lnTo>
                  <a:lnTo>
                    <a:pt x="251872" y="0"/>
                  </a:lnTo>
                  <a:lnTo>
                    <a:pt x="0" y="0"/>
                  </a:lnTo>
                  <a:lnTo>
                    <a:pt x="0" y="246325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117487" y="5361685"/>
              <a:ext cx="252095" cy="240029"/>
            </a:xfrm>
            <a:custGeom>
              <a:avLst/>
              <a:gdLst/>
              <a:ahLst/>
              <a:cxnLst/>
              <a:rect l="l" t="t" r="r" b="b"/>
              <a:pathLst>
                <a:path w="252095" h="240029">
                  <a:moveTo>
                    <a:pt x="0" y="239860"/>
                  </a:moveTo>
                  <a:lnTo>
                    <a:pt x="251926" y="239860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3986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369413" y="5361685"/>
              <a:ext cx="1518920" cy="246379"/>
            </a:xfrm>
            <a:custGeom>
              <a:avLst/>
              <a:gdLst/>
              <a:ahLst/>
              <a:cxnLst/>
              <a:rect l="l" t="t" r="r" b="b"/>
              <a:pathLst>
                <a:path w="1518920" h="246379">
                  <a:moveTo>
                    <a:pt x="1518438" y="0"/>
                  </a:moveTo>
                  <a:lnTo>
                    <a:pt x="0" y="0"/>
                  </a:lnTo>
                  <a:lnTo>
                    <a:pt x="0" y="246325"/>
                  </a:lnTo>
                  <a:lnTo>
                    <a:pt x="1518438" y="246325"/>
                  </a:lnTo>
                  <a:lnTo>
                    <a:pt x="15184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9881401" y="5361685"/>
              <a:ext cx="252729" cy="246379"/>
            </a:xfrm>
            <a:custGeom>
              <a:avLst/>
              <a:gdLst/>
              <a:ahLst/>
              <a:cxnLst/>
              <a:rect l="l" t="t" r="r" b="b"/>
              <a:pathLst>
                <a:path w="252729" h="246379">
                  <a:moveTo>
                    <a:pt x="0" y="246325"/>
                  </a:moveTo>
                  <a:lnTo>
                    <a:pt x="252141" y="246325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46325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0133542" y="5361685"/>
              <a:ext cx="258445" cy="246379"/>
            </a:xfrm>
            <a:custGeom>
              <a:avLst/>
              <a:gdLst/>
              <a:ahLst/>
              <a:cxnLst/>
              <a:rect l="l" t="t" r="r" b="b"/>
              <a:pathLst>
                <a:path w="258445" h="246379">
                  <a:moveTo>
                    <a:pt x="258323" y="0"/>
                  </a:moveTo>
                  <a:lnTo>
                    <a:pt x="0" y="0"/>
                  </a:lnTo>
                  <a:lnTo>
                    <a:pt x="0" y="246325"/>
                  </a:lnTo>
                  <a:lnTo>
                    <a:pt x="258323" y="246325"/>
                  </a:lnTo>
                  <a:lnTo>
                    <a:pt x="258323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117487" y="5601545"/>
              <a:ext cx="252095" cy="246379"/>
            </a:xfrm>
            <a:custGeom>
              <a:avLst/>
              <a:gdLst/>
              <a:ahLst/>
              <a:cxnLst/>
              <a:rect l="l" t="t" r="r" b="b"/>
              <a:pathLst>
                <a:path w="252095" h="246379">
                  <a:moveTo>
                    <a:pt x="0" y="246055"/>
                  </a:moveTo>
                  <a:lnTo>
                    <a:pt x="251926" y="246055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46055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369413" y="5601545"/>
              <a:ext cx="252729" cy="246379"/>
            </a:xfrm>
            <a:custGeom>
              <a:avLst/>
              <a:gdLst/>
              <a:ahLst/>
              <a:cxnLst/>
              <a:rect l="l" t="t" r="r" b="b"/>
              <a:pathLst>
                <a:path w="252729" h="246379">
                  <a:moveTo>
                    <a:pt x="0" y="246055"/>
                  </a:moveTo>
                  <a:lnTo>
                    <a:pt x="252141" y="246055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46055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621554" y="5601545"/>
              <a:ext cx="252095" cy="246379"/>
            </a:xfrm>
            <a:custGeom>
              <a:avLst/>
              <a:gdLst/>
              <a:ahLst/>
              <a:cxnLst/>
              <a:rect l="l" t="t" r="r" b="b"/>
              <a:pathLst>
                <a:path w="252095" h="246379">
                  <a:moveTo>
                    <a:pt x="0" y="246055"/>
                  </a:moveTo>
                  <a:lnTo>
                    <a:pt x="251818" y="246055"/>
                  </a:lnTo>
                  <a:lnTo>
                    <a:pt x="251818" y="0"/>
                  </a:lnTo>
                  <a:lnTo>
                    <a:pt x="0" y="0"/>
                  </a:lnTo>
                  <a:lnTo>
                    <a:pt x="0" y="246055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873373" y="5601545"/>
              <a:ext cx="252729" cy="246379"/>
            </a:xfrm>
            <a:custGeom>
              <a:avLst/>
              <a:gdLst/>
              <a:ahLst/>
              <a:cxnLst/>
              <a:rect l="l" t="t" r="r" b="b"/>
              <a:pathLst>
                <a:path w="252729" h="246379">
                  <a:moveTo>
                    <a:pt x="0" y="246055"/>
                  </a:moveTo>
                  <a:lnTo>
                    <a:pt x="252141" y="246055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46055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125514" y="5601545"/>
              <a:ext cx="252095" cy="246379"/>
            </a:xfrm>
            <a:custGeom>
              <a:avLst/>
              <a:gdLst/>
              <a:ahLst/>
              <a:cxnLst/>
              <a:rect l="l" t="t" r="r" b="b"/>
              <a:pathLst>
                <a:path w="252095" h="246379">
                  <a:moveTo>
                    <a:pt x="0" y="246055"/>
                  </a:moveTo>
                  <a:lnTo>
                    <a:pt x="251926" y="246055"/>
                  </a:lnTo>
                  <a:lnTo>
                    <a:pt x="251926" y="0"/>
                  </a:lnTo>
                  <a:lnTo>
                    <a:pt x="0" y="0"/>
                  </a:lnTo>
                  <a:lnTo>
                    <a:pt x="0" y="246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377441" y="5601545"/>
              <a:ext cx="252729" cy="246379"/>
            </a:xfrm>
            <a:custGeom>
              <a:avLst/>
              <a:gdLst/>
              <a:ahLst/>
              <a:cxnLst/>
              <a:rect l="l" t="t" r="r" b="b"/>
              <a:pathLst>
                <a:path w="252729" h="246379">
                  <a:moveTo>
                    <a:pt x="0" y="246055"/>
                  </a:moveTo>
                  <a:lnTo>
                    <a:pt x="252141" y="246055"/>
                  </a:lnTo>
                  <a:lnTo>
                    <a:pt x="252141" y="0"/>
                  </a:lnTo>
                  <a:lnTo>
                    <a:pt x="0" y="0"/>
                  </a:lnTo>
                  <a:lnTo>
                    <a:pt x="0" y="246055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9629582" y="5601545"/>
              <a:ext cx="258445" cy="246379"/>
            </a:xfrm>
            <a:custGeom>
              <a:avLst/>
              <a:gdLst/>
              <a:ahLst/>
              <a:cxnLst/>
              <a:rect l="l" t="t" r="r" b="b"/>
              <a:pathLst>
                <a:path w="258445" h="246379">
                  <a:moveTo>
                    <a:pt x="258323" y="0"/>
                  </a:moveTo>
                  <a:lnTo>
                    <a:pt x="0" y="0"/>
                  </a:lnTo>
                  <a:lnTo>
                    <a:pt x="0" y="246055"/>
                  </a:lnTo>
                  <a:lnTo>
                    <a:pt x="258323" y="246055"/>
                  </a:lnTo>
                  <a:lnTo>
                    <a:pt x="258323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5385671" y="2385890"/>
            <a:ext cx="2929890" cy="2827216"/>
          </a:xfrm>
          <a:prstGeom prst="rect">
            <a:avLst/>
          </a:prstGeom>
        </p:spPr>
        <p:txBody>
          <a:bodyPr vert="horz" wrap="square" lIns="0" tIns="10953" rIns="0" bIns="0" rtlCol="0">
            <a:spAutoFit/>
          </a:bodyPr>
          <a:lstStyle/>
          <a:p>
            <a:pPr marL="9525">
              <a:spcBef>
                <a:spcPts val="86"/>
              </a:spcBef>
              <a:tabLst>
                <a:tab pos="198120" algn="l"/>
                <a:tab pos="387191" algn="l"/>
                <a:tab pos="576263" algn="l"/>
                <a:tab pos="764858" algn="l"/>
                <a:tab pos="954405" algn="l"/>
                <a:tab pos="1143000" algn="l"/>
                <a:tab pos="1332071" algn="l"/>
                <a:tab pos="1501616" algn="l"/>
                <a:tab pos="1710214" algn="l"/>
                <a:tab pos="1899285" algn="l"/>
                <a:tab pos="2088356" algn="l"/>
                <a:tab pos="2276951" algn="l"/>
                <a:tab pos="2466022" algn="l"/>
                <a:tab pos="2655094" algn="l"/>
                <a:tab pos="2844165" algn="l"/>
              </a:tabLst>
            </a:pP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0.9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0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endParaRPr sz="675">
              <a:latin typeface="Calibri"/>
              <a:cs typeface="Calibri"/>
            </a:endParaRPr>
          </a:p>
          <a:p>
            <a:pPr marL="9525">
              <a:spcBef>
                <a:spcPts val="608"/>
              </a:spcBef>
              <a:tabLst>
                <a:tab pos="198120" algn="l"/>
                <a:tab pos="387191" algn="l"/>
                <a:tab pos="576263" algn="l"/>
                <a:tab pos="764858" algn="l"/>
                <a:tab pos="954405" algn="l"/>
                <a:tab pos="1143000" algn="l"/>
                <a:tab pos="1313021" algn="l"/>
                <a:tab pos="1535906" algn="l"/>
                <a:tab pos="1690688" algn="l"/>
                <a:tab pos="1899285" algn="l"/>
                <a:tab pos="2088356" algn="l"/>
                <a:tab pos="2276951" algn="l"/>
                <a:tab pos="2466022" algn="l"/>
                <a:tab pos="2655094" algn="l"/>
                <a:tab pos="2844165" algn="l"/>
              </a:tabLst>
            </a:pP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0.3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0.3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endParaRPr sz="675">
              <a:latin typeface="Calibri"/>
              <a:cs typeface="Calibri"/>
            </a:endParaRPr>
          </a:p>
          <a:p>
            <a:pPr marL="9525">
              <a:spcBef>
                <a:spcPts val="604"/>
              </a:spcBef>
              <a:tabLst>
                <a:tab pos="198120" algn="l"/>
                <a:tab pos="387191" algn="l"/>
                <a:tab pos="576263" algn="l"/>
                <a:tab pos="764858" algn="l"/>
                <a:tab pos="954405" algn="l"/>
                <a:tab pos="1143000" algn="l"/>
                <a:tab pos="1346835" algn="l"/>
                <a:tab pos="1535906" algn="l"/>
                <a:tab pos="1710214" algn="l"/>
                <a:tab pos="1899285" algn="l"/>
                <a:tab pos="2088356" algn="l"/>
                <a:tab pos="2276951" algn="l"/>
                <a:tab pos="2466022" algn="l"/>
                <a:tab pos="2655094" algn="l"/>
                <a:tab pos="2844165" algn="l"/>
              </a:tabLst>
            </a:pP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0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endParaRPr sz="675">
              <a:latin typeface="Calibri"/>
              <a:cs typeface="Calibri"/>
            </a:endParaRPr>
          </a:p>
          <a:p>
            <a:pPr marL="9525">
              <a:spcBef>
                <a:spcPts val="608"/>
              </a:spcBef>
              <a:tabLst>
                <a:tab pos="198120" algn="l"/>
                <a:tab pos="387191" algn="l"/>
                <a:tab pos="576263" algn="l"/>
                <a:tab pos="764858" algn="l"/>
                <a:tab pos="954405" algn="l"/>
                <a:tab pos="1123950" algn="l"/>
                <a:tab pos="1346835" algn="l"/>
                <a:tab pos="1501616" algn="l"/>
                <a:tab pos="1710214" algn="l"/>
                <a:tab pos="1899285" algn="l"/>
                <a:tab pos="2088356" algn="l"/>
                <a:tab pos="2276951" algn="l"/>
                <a:tab pos="2466022" algn="l"/>
                <a:tab pos="2655094" algn="l"/>
                <a:tab pos="2844165" algn="l"/>
              </a:tabLst>
            </a:pP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0.8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0.6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endParaRPr sz="675">
              <a:latin typeface="Calibri"/>
              <a:cs typeface="Calibri"/>
            </a:endParaRPr>
          </a:p>
          <a:p>
            <a:pPr marL="9525">
              <a:spcBef>
                <a:spcPts val="608"/>
              </a:spcBef>
              <a:tabLst>
                <a:tab pos="198120" algn="l"/>
                <a:tab pos="387191" algn="l"/>
                <a:tab pos="576263" algn="l"/>
                <a:tab pos="764858" algn="l"/>
                <a:tab pos="934879" algn="l"/>
                <a:tab pos="1157764" algn="l"/>
                <a:tab pos="1313021" algn="l"/>
                <a:tab pos="1521142" algn="l"/>
                <a:tab pos="1710214" algn="l"/>
                <a:tab pos="1899285" algn="l"/>
                <a:tab pos="2088356" algn="l"/>
                <a:tab pos="2276951" algn="l"/>
                <a:tab pos="2466022" algn="l"/>
                <a:tab pos="2655094" algn="l"/>
                <a:tab pos="2844165" algn="l"/>
              </a:tabLst>
            </a:pP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0.5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0.8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endParaRPr sz="675">
              <a:latin typeface="Calibri"/>
              <a:cs typeface="Calibri"/>
            </a:endParaRPr>
          </a:p>
          <a:p>
            <a:pPr marL="9525">
              <a:spcBef>
                <a:spcPts val="604"/>
              </a:spcBef>
              <a:tabLst>
                <a:tab pos="198120" algn="l"/>
                <a:tab pos="387191" algn="l"/>
                <a:tab pos="576263" algn="l"/>
                <a:tab pos="745808" algn="l"/>
                <a:tab pos="968693" algn="l"/>
                <a:tab pos="1123950" algn="l"/>
                <a:tab pos="1332071" algn="l"/>
                <a:tab pos="1521142" algn="l"/>
                <a:tab pos="1710214" algn="l"/>
                <a:tab pos="1899285" algn="l"/>
                <a:tab pos="2088356" algn="l"/>
                <a:tab pos="2276951" algn="l"/>
                <a:tab pos="2466022" algn="l"/>
                <a:tab pos="2655094" algn="l"/>
                <a:tab pos="2844165" algn="l"/>
              </a:tabLst>
            </a:pP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0.9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0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endParaRPr sz="675">
              <a:latin typeface="Calibri"/>
              <a:cs typeface="Calibri"/>
            </a:endParaRPr>
          </a:p>
          <a:p>
            <a:pPr marL="9525">
              <a:spcBef>
                <a:spcPts val="604"/>
              </a:spcBef>
              <a:tabLst>
                <a:tab pos="198120" algn="l"/>
                <a:tab pos="387191" algn="l"/>
                <a:tab pos="576263" algn="l"/>
                <a:tab pos="779621" algn="l"/>
                <a:tab pos="968693" algn="l"/>
                <a:tab pos="1143000" algn="l"/>
                <a:tab pos="1332071" algn="l"/>
                <a:tab pos="1521142" algn="l"/>
                <a:tab pos="1710214" algn="l"/>
                <a:tab pos="1899285" algn="l"/>
                <a:tab pos="2088356" algn="l"/>
                <a:tab pos="2276951" algn="l"/>
                <a:tab pos="2466022" algn="l"/>
                <a:tab pos="2655094" algn="l"/>
                <a:tab pos="2844165" algn="l"/>
              </a:tabLst>
            </a:pP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0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0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endParaRPr sz="675">
              <a:latin typeface="Calibri"/>
              <a:cs typeface="Calibri"/>
            </a:endParaRPr>
          </a:p>
          <a:p>
            <a:pPr marL="9525">
              <a:spcBef>
                <a:spcPts val="608"/>
              </a:spcBef>
              <a:tabLst>
                <a:tab pos="198120" algn="l"/>
                <a:tab pos="387191" algn="l"/>
                <a:tab pos="556736" algn="l"/>
                <a:tab pos="779621" algn="l"/>
                <a:tab pos="934879" algn="l"/>
                <a:tab pos="1143000" algn="l"/>
                <a:tab pos="1332071" algn="l"/>
                <a:tab pos="1521142" algn="l"/>
                <a:tab pos="1710214" algn="l"/>
                <a:tab pos="1879759" algn="l"/>
                <a:tab pos="2102644" algn="l"/>
                <a:tab pos="2257901" algn="l"/>
                <a:tab pos="2655094" algn="l"/>
                <a:tab pos="2844165" algn="l"/>
              </a:tabLst>
            </a:pP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0.9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0.3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0.5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0.9</a:t>
            </a:r>
            <a:r>
              <a:rPr sz="675" spc="161" dirty="0">
                <a:solidFill>
                  <a:srgbClr val="A6A6A6"/>
                </a:solidFill>
                <a:latin typeface="Calibri"/>
                <a:cs typeface="Calibri"/>
              </a:rPr>
              <a:t>  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endParaRPr sz="675">
              <a:latin typeface="Calibri"/>
              <a:cs typeface="Calibri"/>
            </a:endParaRPr>
          </a:p>
          <a:p>
            <a:pPr marL="9525">
              <a:spcBef>
                <a:spcPts val="608"/>
              </a:spcBef>
              <a:tabLst>
                <a:tab pos="198120" algn="l"/>
                <a:tab pos="367665" algn="l"/>
                <a:tab pos="590550" algn="l"/>
                <a:tab pos="745808" algn="l"/>
                <a:tab pos="954405" algn="l"/>
                <a:tab pos="1143000" algn="l"/>
                <a:tab pos="1332071" algn="l"/>
                <a:tab pos="1501616" algn="l"/>
                <a:tab pos="1724501" algn="l"/>
                <a:tab pos="1914049" algn="l"/>
                <a:tab pos="2102644" algn="l"/>
                <a:tab pos="2291715" algn="l"/>
                <a:tab pos="2480786" algn="l"/>
                <a:tab pos="2655094" algn="l"/>
                <a:tab pos="2844165" algn="l"/>
              </a:tabLst>
            </a:pP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0.3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0.9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endParaRPr sz="675">
              <a:latin typeface="Calibri"/>
              <a:cs typeface="Calibri"/>
            </a:endParaRPr>
          </a:p>
          <a:p>
            <a:pPr marL="9525">
              <a:spcBef>
                <a:spcPts val="604"/>
              </a:spcBef>
              <a:tabLst>
                <a:tab pos="198120" algn="l"/>
                <a:tab pos="367665" algn="l"/>
                <a:tab pos="590550" algn="l"/>
                <a:tab pos="745808" algn="l"/>
                <a:tab pos="954405" algn="l"/>
                <a:tab pos="1143000" algn="l"/>
                <a:tab pos="1313021" algn="l"/>
                <a:tab pos="1535906" algn="l"/>
                <a:tab pos="1690688" algn="l"/>
                <a:tab pos="1899285" algn="l"/>
                <a:tab pos="2088356" algn="l"/>
                <a:tab pos="2291715" algn="l"/>
                <a:tab pos="2480786" algn="l"/>
                <a:tab pos="2655094" algn="l"/>
                <a:tab pos="2844165" algn="l"/>
              </a:tabLst>
            </a:pP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0.8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0.3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0.4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0.7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0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0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endParaRPr sz="675">
              <a:latin typeface="Calibri"/>
              <a:cs typeface="Calibri"/>
            </a:endParaRPr>
          </a:p>
          <a:p>
            <a:pPr marL="9525">
              <a:spcBef>
                <a:spcPts val="608"/>
              </a:spcBef>
              <a:tabLst>
                <a:tab pos="198120" algn="l"/>
                <a:tab pos="401955" algn="l"/>
                <a:tab pos="590550" algn="l"/>
                <a:tab pos="745808" algn="l"/>
                <a:tab pos="954405" algn="l"/>
                <a:tab pos="1123950" algn="l"/>
                <a:tab pos="1346835" algn="l"/>
                <a:tab pos="1501616" algn="l"/>
                <a:tab pos="1710214" algn="l"/>
                <a:tab pos="1899285" algn="l"/>
                <a:tab pos="2088356" algn="l"/>
                <a:tab pos="2291715" algn="l"/>
                <a:tab pos="2446972" algn="l"/>
                <a:tab pos="2655094" algn="l"/>
                <a:tab pos="2844165" algn="l"/>
              </a:tabLst>
            </a:pP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0.3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0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0.6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endParaRPr sz="675">
              <a:latin typeface="Calibri"/>
              <a:cs typeface="Calibri"/>
            </a:endParaRPr>
          </a:p>
          <a:p>
            <a:pPr marL="9525">
              <a:spcBef>
                <a:spcPts val="604"/>
              </a:spcBef>
              <a:tabLst>
                <a:tab pos="198120" algn="l"/>
                <a:tab pos="401955" algn="l"/>
                <a:tab pos="590550" algn="l"/>
                <a:tab pos="745808" algn="l"/>
                <a:tab pos="1157764" algn="l"/>
                <a:tab pos="1313021" algn="l"/>
                <a:tab pos="1521142" algn="l"/>
                <a:tab pos="1710214" algn="l"/>
                <a:tab pos="1899285" algn="l"/>
                <a:tab pos="2068830" algn="l"/>
                <a:tab pos="2291715" algn="l"/>
                <a:tab pos="2480786" algn="l"/>
                <a:tab pos="2655094" algn="l"/>
                <a:tab pos="2844165" algn="l"/>
              </a:tabLst>
            </a:pP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0.8</a:t>
            </a:r>
            <a:r>
              <a:rPr sz="675" spc="161" dirty="0">
                <a:solidFill>
                  <a:srgbClr val="A6A6A6"/>
                </a:solidFill>
                <a:latin typeface="Calibri"/>
                <a:cs typeface="Calibri"/>
              </a:rPr>
              <a:t>  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0.3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0.7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0.5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0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endParaRPr sz="675">
              <a:latin typeface="Calibri"/>
              <a:cs typeface="Calibri"/>
            </a:endParaRPr>
          </a:p>
          <a:p>
            <a:pPr marL="9525">
              <a:spcBef>
                <a:spcPts val="608"/>
              </a:spcBef>
              <a:tabLst>
                <a:tab pos="198120" algn="l"/>
                <a:tab pos="367665" algn="l"/>
                <a:tab pos="590550" algn="l"/>
                <a:tab pos="779621" algn="l"/>
                <a:tab pos="968693" algn="l"/>
                <a:tab pos="1157764" algn="l"/>
                <a:tab pos="1313021" algn="l"/>
                <a:tab pos="2102644" algn="l"/>
                <a:tab pos="2257901" algn="l"/>
                <a:tab pos="2466022" algn="l"/>
                <a:tab pos="2655094" algn="l"/>
                <a:tab pos="2844165" algn="l"/>
              </a:tabLst>
            </a:pP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0.8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0.5</a:t>
            </a:r>
            <a:r>
              <a:rPr sz="675" spc="161" dirty="0">
                <a:solidFill>
                  <a:srgbClr val="A6A6A6"/>
                </a:solidFill>
                <a:latin typeface="Calibri"/>
                <a:cs typeface="Calibri"/>
              </a:rPr>
              <a:t>  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0.2</a:t>
            </a:r>
            <a:r>
              <a:rPr sz="675" spc="165" dirty="0">
                <a:solidFill>
                  <a:srgbClr val="A6A6A6"/>
                </a:solidFill>
                <a:latin typeface="Calibri"/>
                <a:cs typeface="Calibri"/>
              </a:rPr>
              <a:t>  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0.8</a:t>
            </a:r>
            <a:r>
              <a:rPr sz="675" spc="161" dirty="0">
                <a:solidFill>
                  <a:srgbClr val="A6A6A6"/>
                </a:solidFill>
                <a:latin typeface="Calibri"/>
                <a:cs typeface="Calibri"/>
              </a:rPr>
              <a:t>  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0.8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0.9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endParaRPr sz="675">
              <a:latin typeface="Calibri"/>
              <a:cs typeface="Calibri"/>
            </a:endParaRPr>
          </a:p>
          <a:p>
            <a:pPr marL="9525">
              <a:spcBef>
                <a:spcPts val="604"/>
              </a:spcBef>
              <a:tabLst>
                <a:tab pos="198120" algn="l"/>
                <a:tab pos="387191" algn="l"/>
                <a:tab pos="556736" algn="l"/>
                <a:tab pos="779621" algn="l"/>
                <a:tab pos="968693" algn="l"/>
                <a:tab pos="1157764" algn="l"/>
                <a:tab pos="1346835" algn="l"/>
                <a:tab pos="1535906" algn="l"/>
                <a:tab pos="1724501" algn="l"/>
                <a:tab pos="1914049" algn="l"/>
                <a:tab pos="2102644" algn="l"/>
                <a:tab pos="2257901" algn="l"/>
                <a:tab pos="2466022" algn="l"/>
                <a:tab pos="2655094" algn="l"/>
                <a:tab pos="2844165" algn="l"/>
              </a:tabLst>
            </a:pP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0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0.8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endParaRPr sz="675">
              <a:latin typeface="Calibri"/>
              <a:cs typeface="Calibri"/>
            </a:endParaRPr>
          </a:p>
          <a:p>
            <a:pPr marL="9525">
              <a:spcBef>
                <a:spcPts val="608"/>
              </a:spcBef>
              <a:tabLst>
                <a:tab pos="198120" algn="l"/>
                <a:tab pos="387191" algn="l"/>
                <a:tab pos="576263" algn="l"/>
                <a:tab pos="745808" algn="l"/>
                <a:tab pos="968693" algn="l"/>
                <a:tab pos="1157764" algn="l"/>
                <a:tab pos="1346835" algn="l"/>
                <a:tab pos="1535906" algn="l"/>
                <a:tab pos="1724501" algn="l"/>
                <a:tab pos="1914049" algn="l"/>
                <a:tab pos="2068830" algn="l"/>
                <a:tab pos="2276951" algn="l"/>
                <a:tab pos="2466022" algn="l"/>
                <a:tab pos="2655094" algn="l"/>
                <a:tab pos="2844165" algn="l"/>
              </a:tabLst>
            </a:pP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0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0.8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0.2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endParaRPr sz="675">
              <a:latin typeface="Calibri"/>
              <a:cs typeface="Calibri"/>
            </a:endParaRPr>
          </a:p>
          <a:p>
            <a:pPr marL="9525">
              <a:spcBef>
                <a:spcPts val="604"/>
              </a:spcBef>
              <a:tabLst>
                <a:tab pos="198120" algn="l"/>
                <a:tab pos="387191" algn="l"/>
                <a:tab pos="576263" algn="l"/>
                <a:tab pos="764858" algn="l"/>
                <a:tab pos="954405" algn="l"/>
                <a:tab pos="1123950" algn="l"/>
                <a:tab pos="1535906" algn="l"/>
                <a:tab pos="1690688" algn="l"/>
                <a:tab pos="1899285" algn="l"/>
                <a:tab pos="2088356" algn="l"/>
                <a:tab pos="2276951" algn="l"/>
                <a:tab pos="2466022" algn="l"/>
                <a:tab pos="2655094" algn="l"/>
                <a:tab pos="2844165" algn="l"/>
              </a:tabLst>
            </a:pP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0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0.3</a:t>
            </a:r>
            <a:r>
              <a:rPr sz="675" spc="161" dirty="0">
                <a:solidFill>
                  <a:srgbClr val="A6A6A6"/>
                </a:solidFill>
                <a:latin typeface="Calibri"/>
                <a:cs typeface="Calibri"/>
              </a:rPr>
              <a:t>  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0.8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</a:t>
            </a:r>
            <a:r>
              <a:rPr sz="675" spc="-19" dirty="0">
                <a:solidFill>
                  <a:srgbClr val="A6A6A6"/>
                </a:solidFill>
                <a:latin typeface="Calibri"/>
                <a:cs typeface="Calibri"/>
              </a:rPr>
              <a:t>0.5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0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r>
              <a:rPr sz="675" dirty="0">
                <a:solidFill>
                  <a:srgbClr val="A6A6A6"/>
                </a:solidFill>
                <a:latin typeface="Calibri"/>
                <a:cs typeface="Calibri"/>
              </a:rPr>
              <a:t>	-</a:t>
            </a:r>
            <a:r>
              <a:rPr sz="675" spc="-38" dirty="0">
                <a:solidFill>
                  <a:srgbClr val="A6A6A6"/>
                </a:solidFill>
                <a:latin typeface="Calibri"/>
                <a:cs typeface="Calibri"/>
              </a:rPr>
              <a:t>1</a:t>
            </a:r>
            <a:endParaRPr sz="675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7477" y="857251"/>
            <a:ext cx="942975" cy="70961"/>
          </a:xfrm>
          <a:custGeom>
            <a:avLst/>
            <a:gdLst/>
            <a:ahLst/>
            <a:cxnLst/>
            <a:rect l="l" t="t" r="r" b="b"/>
            <a:pathLst>
              <a:path w="1257300" h="94615">
                <a:moveTo>
                  <a:pt x="1257300" y="0"/>
                </a:moveTo>
                <a:lnTo>
                  <a:pt x="0" y="0"/>
                </a:lnTo>
                <a:lnTo>
                  <a:pt x="0" y="94488"/>
                </a:lnTo>
                <a:lnTo>
                  <a:pt x="1257300" y="94488"/>
                </a:lnTo>
                <a:lnTo>
                  <a:pt x="12573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76762" y="4223051"/>
            <a:ext cx="1652111" cy="1668780"/>
          </a:xfrm>
          <a:custGeom>
            <a:avLst/>
            <a:gdLst/>
            <a:ahLst/>
            <a:cxnLst/>
            <a:rect l="l" t="t" r="r" b="b"/>
            <a:pathLst>
              <a:path w="2202815" h="2225040">
                <a:moveTo>
                  <a:pt x="1580476" y="1120089"/>
                </a:moveTo>
                <a:lnTo>
                  <a:pt x="1576438" y="1040333"/>
                </a:lnTo>
                <a:lnTo>
                  <a:pt x="1567141" y="992822"/>
                </a:lnTo>
                <a:lnTo>
                  <a:pt x="1552638" y="947000"/>
                </a:lnTo>
                <a:lnTo>
                  <a:pt x="1534071" y="902792"/>
                </a:lnTo>
                <a:lnTo>
                  <a:pt x="1512544" y="860132"/>
                </a:lnTo>
                <a:lnTo>
                  <a:pt x="1489163" y="818959"/>
                </a:lnTo>
                <a:lnTo>
                  <a:pt x="1456563" y="782637"/>
                </a:lnTo>
                <a:lnTo>
                  <a:pt x="1422615" y="748461"/>
                </a:lnTo>
                <a:lnTo>
                  <a:pt x="1386687" y="717156"/>
                </a:lnTo>
                <a:lnTo>
                  <a:pt x="1348143" y="689495"/>
                </a:lnTo>
                <a:lnTo>
                  <a:pt x="1306347" y="666203"/>
                </a:lnTo>
                <a:lnTo>
                  <a:pt x="1260690" y="648017"/>
                </a:lnTo>
                <a:lnTo>
                  <a:pt x="1230693" y="635609"/>
                </a:lnTo>
                <a:lnTo>
                  <a:pt x="1199629" y="627862"/>
                </a:lnTo>
                <a:lnTo>
                  <a:pt x="1172425" y="635025"/>
                </a:lnTo>
                <a:lnTo>
                  <a:pt x="1154010" y="667321"/>
                </a:lnTo>
                <a:lnTo>
                  <a:pt x="1142771" y="701065"/>
                </a:lnTo>
                <a:lnTo>
                  <a:pt x="1131582" y="737260"/>
                </a:lnTo>
                <a:lnTo>
                  <a:pt x="1127912" y="773049"/>
                </a:lnTo>
                <a:lnTo>
                  <a:pt x="1139240" y="805561"/>
                </a:lnTo>
                <a:lnTo>
                  <a:pt x="1173060" y="831913"/>
                </a:lnTo>
                <a:lnTo>
                  <a:pt x="1221549" y="859053"/>
                </a:lnTo>
                <a:lnTo>
                  <a:pt x="1263053" y="889838"/>
                </a:lnTo>
                <a:lnTo>
                  <a:pt x="1297825" y="924648"/>
                </a:lnTo>
                <a:lnTo>
                  <a:pt x="1326134" y="963853"/>
                </a:lnTo>
                <a:lnTo>
                  <a:pt x="1348219" y="1007808"/>
                </a:lnTo>
                <a:lnTo>
                  <a:pt x="1364373" y="1056881"/>
                </a:lnTo>
                <a:lnTo>
                  <a:pt x="1374863" y="1111440"/>
                </a:lnTo>
                <a:lnTo>
                  <a:pt x="1390230" y="1153210"/>
                </a:lnTo>
                <a:lnTo>
                  <a:pt x="1417967" y="1174445"/>
                </a:lnTo>
                <a:lnTo>
                  <a:pt x="1453629" y="1181900"/>
                </a:lnTo>
                <a:lnTo>
                  <a:pt x="1492770" y="1182306"/>
                </a:lnTo>
                <a:lnTo>
                  <a:pt x="1530946" y="1182395"/>
                </a:lnTo>
                <a:lnTo>
                  <a:pt x="1564055" y="1174610"/>
                </a:lnTo>
                <a:lnTo>
                  <a:pt x="1577962" y="1151128"/>
                </a:lnTo>
                <a:lnTo>
                  <a:pt x="1580476" y="1120089"/>
                </a:lnTo>
                <a:close/>
              </a:path>
              <a:path w="2202815" h="2225040">
                <a:moveTo>
                  <a:pt x="1902345" y="1120787"/>
                </a:moveTo>
                <a:lnTo>
                  <a:pt x="1901405" y="1074610"/>
                </a:lnTo>
                <a:lnTo>
                  <a:pt x="1897761" y="1028458"/>
                </a:lnTo>
                <a:lnTo>
                  <a:pt x="1891423" y="982433"/>
                </a:lnTo>
                <a:lnTo>
                  <a:pt x="1882381" y="936625"/>
                </a:lnTo>
                <a:lnTo>
                  <a:pt x="1870621" y="891133"/>
                </a:lnTo>
                <a:lnTo>
                  <a:pt x="1856143" y="846074"/>
                </a:lnTo>
                <a:lnTo>
                  <a:pt x="1838934" y="801522"/>
                </a:lnTo>
                <a:lnTo>
                  <a:pt x="1818995" y="757593"/>
                </a:lnTo>
                <a:lnTo>
                  <a:pt x="1796300" y="714375"/>
                </a:lnTo>
                <a:lnTo>
                  <a:pt x="1770862" y="671982"/>
                </a:lnTo>
                <a:lnTo>
                  <a:pt x="1742655" y="630491"/>
                </a:lnTo>
                <a:lnTo>
                  <a:pt x="1713255" y="592188"/>
                </a:lnTo>
                <a:lnTo>
                  <a:pt x="1681975" y="556018"/>
                </a:lnTo>
                <a:lnTo>
                  <a:pt x="1648929" y="522008"/>
                </a:lnTo>
                <a:lnTo>
                  <a:pt x="1614220" y="490194"/>
                </a:lnTo>
                <a:lnTo>
                  <a:pt x="1578000" y="460590"/>
                </a:lnTo>
                <a:lnTo>
                  <a:pt x="1540370" y="433247"/>
                </a:lnTo>
                <a:lnTo>
                  <a:pt x="1501457" y="408165"/>
                </a:lnTo>
                <a:lnTo>
                  <a:pt x="1461376" y="385381"/>
                </a:lnTo>
                <a:lnTo>
                  <a:pt x="1420253" y="364934"/>
                </a:lnTo>
                <a:lnTo>
                  <a:pt x="1378204" y="346837"/>
                </a:lnTo>
                <a:lnTo>
                  <a:pt x="1335354" y="331127"/>
                </a:lnTo>
                <a:lnTo>
                  <a:pt x="1291831" y="317830"/>
                </a:lnTo>
                <a:lnTo>
                  <a:pt x="1247736" y="306971"/>
                </a:lnTo>
                <a:lnTo>
                  <a:pt x="1203210" y="298577"/>
                </a:lnTo>
                <a:lnTo>
                  <a:pt x="1158367" y="292671"/>
                </a:lnTo>
                <a:lnTo>
                  <a:pt x="1113320" y="289293"/>
                </a:lnTo>
                <a:lnTo>
                  <a:pt x="1068209" y="288467"/>
                </a:lnTo>
                <a:lnTo>
                  <a:pt x="1023137" y="290207"/>
                </a:lnTo>
                <a:lnTo>
                  <a:pt x="978230" y="294551"/>
                </a:lnTo>
                <a:lnTo>
                  <a:pt x="933602" y="301536"/>
                </a:lnTo>
                <a:lnTo>
                  <a:pt x="889393" y="311175"/>
                </a:lnTo>
                <a:lnTo>
                  <a:pt x="845705" y="323507"/>
                </a:lnTo>
                <a:lnTo>
                  <a:pt x="802665" y="338543"/>
                </a:lnTo>
                <a:lnTo>
                  <a:pt x="760399" y="356323"/>
                </a:lnTo>
                <a:lnTo>
                  <a:pt x="719035" y="376872"/>
                </a:lnTo>
                <a:lnTo>
                  <a:pt x="678599" y="398424"/>
                </a:lnTo>
                <a:lnTo>
                  <a:pt x="644906" y="424459"/>
                </a:lnTo>
                <a:lnTo>
                  <a:pt x="629107" y="460222"/>
                </a:lnTo>
                <a:lnTo>
                  <a:pt x="642327" y="510984"/>
                </a:lnTo>
                <a:lnTo>
                  <a:pt x="672007" y="553542"/>
                </a:lnTo>
                <a:lnTo>
                  <a:pt x="706488" y="578878"/>
                </a:lnTo>
                <a:lnTo>
                  <a:pt x="749300" y="584390"/>
                </a:lnTo>
                <a:lnTo>
                  <a:pt x="803998" y="567499"/>
                </a:lnTo>
                <a:lnTo>
                  <a:pt x="852068" y="547192"/>
                </a:lnTo>
                <a:lnTo>
                  <a:pt x="900455" y="530733"/>
                </a:lnTo>
                <a:lnTo>
                  <a:pt x="948994" y="518096"/>
                </a:lnTo>
                <a:lnTo>
                  <a:pt x="997508" y="509219"/>
                </a:lnTo>
                <a:lnTo>
                  <a:pt x="1045819" y="504050"/>
                </a:lnTo>
                <a:lnTo>
                  <a:pt x="1093749" y="502526"/>
                </a:lnTo>
                <a:lnTo>
                  <a:pt x="1141145" y="504609"/>
                </a:lnTo>
                <a:lnTo>
                  <a:pt x="1187805" y="510247"/>
                </a:lnTo>
                <a:lnTo>
                  <a:pt x="1233589" y="519366"/>
                </a:lnTo>
                <a:lnTo>
                  <a:pt x="1278293" y="531939"/>
                </a:lnTo>
                <a:lnTo>
                  <a:pt x="1321765" y="547903"/>
                </a:lnTo>
                <a:lnTo>
                  <a:pt x="1363814" y="567207"/>
                </a:lnTo>
                <a:lnTo>
                  <a:pt x="1404289" y="589788"/>
                </a:lnTo>
                <a:lnTo>
                  <a:pt x="1442999" y="615607"/>
                </a:lnTo>
                <a:lnTo>
                  <a:pt x="1479778" y="644601"/>
                </a:lnTo>
                <a:lnTo>
                  <a:pt x="1514449" y="676719"/>
                </a:lnTo>
                <a:lnTo>
                  <a:pt x="1546847" y="711911"/>
                </a:lnTo>
                <a:lnTo>
                  <a:pt x="1576793" y="750125"/>
                </a:lnTo>
                <a:lnTo>
                  <a:pt x="1604225" y="790194"/>
                </a:lnTo>
                <a:lnTo>
                  <a:pt x="1628051" y="831697"/>
                </a:lnTo>
                <a:lnTo>
                  <a:pt x="1648294" y="874445"/>
                </a:lnTo>
                <a:lnTo>
                  <a:pt x="1664931" y="918248"/>
                </a:lnTo>
                <a:lnTo>
                  <a:pt x="1677974" y="962926"/>
                </a:lnTo>
                <a:lnTo>
                  <a:pt x="1687410" y="1008278"/>
                </a:lnTo>
                <a:lnTo>
                  <a:pt x="1693252" y="1054125"/>
                </a:lnTo>
                <a:lnTo>
                  <a:pt x="1695488" y="1100277"/>
                </a:lnTo>
                <a:lnTo>
                  <a:pt x="1694116" y="1146543"/>
                </a:lnTo>
                <a:lnTo>
                  <a:pt x="1689150" y="1192733"/>
                </a:lnTo>
                <a:lnTo>
                  <a:pt x="1680565" y="1238669"/>
                </a:lnTo>
                <a:lnTo>
                  <a:pt x="1668386" y="1284160"/>
                </a:lnTo>
                <a:lnTo>
                  <a:pt x="1652600" y="1329004"/>
                </a:lnTo>
                <a:lnTo>
                  <a:pt x="1633194" y="1373022"/>
                </a:lnTo>
                <a:lnTo>
                  <a:pt x="1610194" y="1416024"/>
                </a:lnTo>
                <a:lnTo>
                  <a:pt x="1583575" y="1457820"/>
                </a:lnTo>
                <a:lnTo>
                  <a:pt x="1553349" y="1498231"/>
                </a:lnTo>
                <a:lnTo>
                  <a:pt x="1519516" y="1537055"/>
                </a:lnTo>
                <a:lnTo>
                  <a:pt x="1486801" y="1577733"/>
                </a:lnTo>
                <a:lnTo>
                  <a:pt x="1471320" y="1615046"/>
                </a:lnTo>
                <a:lnTo>
                  <a:pt x="1472044" y="1649984"/>
                </a:lnTo>
                <a:lnTo>
                  <a:pt x="1487906" y="1683562"/>
                </a:lnTo>
                <a:lnTo>
                  <a:pt x="1517865" y="1716773"/>
                </a:lnTo>
                <a:lnTo>
                  <a:pt x="1556283" y="1742084"/>
                </a:lnTo>
                <a:lnTo>
                  <a:pt x="1589887" y="1743621"/>
                </a:lnTo>
                <a:lnTo>
                  <a:pt x="1619859" y="1728609"/>
                </a:lnTo>
                <a:lnTo>
                  <a:pt x="1673694" y="1677835"/>
                </a:lnTo>
                <a:lnTo>
                  <a:pt x="1706956" y="1640420"/>
                </a:lnTo>
                <a:lnTo>
                  <a:pt x="1737652" y="1601736"/>
                </a:lnTo>
                <a:lnTo>
                  <a:pt x="1765744" y="1561871"/>
                </a:lnTo>
                <a:lnTo>
                  <a:pt x="1791233" y="1520939"/>
                </a:lnTo>
                <a:lnTo>
                  <a:pt x="1814118" y="1479042"/>
                </a:lnTo>
                <a:lnTo>
                  <a:pt x="1834388" y="1436268"/>
                </a:lnTo>
                <a:lnTo>
                  <a:pt x="1852041" y="1392720"/>
                </a:lnTo>
                <a:lnTo>
                  <a:pt x="1867052" y="1348498"/>
                </a:lnTo>
                <a:lnTo>
                  <a:pt x="1879422" y="1303705"/>
                </a:lnTo>
                <a:lnTo>
                  <a:pt x="1889150" y="1258443"/>
                </a:lnTo>
                <a:lnTo>
                  <a:pt x="1896224" y="1212799"/>
                </a:lnTo>
                <a:lnTo>
                  <a:pt x="1900618" y="1166876"/>
                </a:lnTo>
                <a:lnTo>
                  <a:pt x="1902345" y="1120787"/>
                </a:lnTo>
                <a:close/>
              </a:path>
              <a:path w="2202815" h="2225040">
                <a:moveTo>
                  <a:pt x="2202230" y="1076833"/>
                </a:moveTo>
                <a:lnTo>
                  <a:pt x="2200211" y="1030274"/>
                </a:lnTo>
                <a:lnTo>
                  <a:pt x="2196109" y="984135"/>
                </a:lnTo>
                <a:lnTo>
                  <a:pt x="2189962" y="938441"/>
                </a:lnTo>
                <a:lnTo>
                  <a:pt x="2181809" y="893203"/>
                </a:lnTo>
                <a:lnTo>
                  <a:pt x="2171674" y="848448"/>
                </a:lnTo>
                <a:lnTo>
                  <a:pt x="2159622" y="804227"/>
                </a:lnTo>
                <a:lnTo>
                  <a:pt x="2145690" y="760526"/>
                </a:lnTo>
                <a:lnTo>
                  <a:pt x="2129891" y="717410"/>
                </a:lnTo>
                <a:lnTo>
                  <a:pt x="2112302" y="674878"/>
                </a:lnTo>
                <a:lnTo>
                  <a:pt x="2092921" y="632980"/>
                </a:lnTo>
                <a:lnTo>
                  <a:pt x="2071827" y="591718"/>
                </a:lnTo>
                <a:lnTo>
                  <a:pt x="2049030" y="551129"/>
                </a:lnTo>
                <a:lnTo>
                  <a:pt x="2024595" y="511238"/>
                </a:lnTo>
                <a:lnTo>
                  <a:pt x="1992642" y="469290"/>
                </a:lnTo>
                <a:lnTo>
                  <a:pt x="1959610" y="429056"/>
                </a:lnTo>
                <a:lnTo>
                  <a:pt x="1925523" y="390550"/>
                </a:lnTo>
                <a:lnTo>
                  <a:pt x="1890445" y="353796"/>
                </a:lnTo>
                <a:lnTo>
                  <a:pt x="1854415" y="318782"/>
                </a:lnTo>
                <a:lnTo>
                  <a:pt x="1817471" y="285546"/>
                </a:lnTo>
                <a:lnTo>
                  <a:pt x="1779676" y="254076"/>
                </a:lnTo>
                <a:lnTo>
                  <a:pt x="1741055" y="224383"/>
                </a:lnTo>
                <a:lnTo>
                  <a:pt x="1701673" y="196494"/>
                </a:lnTo>
                <a:lnTo>
                  <a:pt x="1661566" y="170408"/>
                </a:lnTo>
                <a:lnTo>
                  <a:pt x="1620786" y="146126"/>
                </a:lnTo>
                <a:lnTo>
                  <a:pt x="1579359" y="123672"/>
                </a:lnTo>
                <a:lnTo>
                  <a:pt x="1537360" y="103060"/>
                </a:lnTo>
                <a:lnTo>
                  <a:pt x="1494815" y="84289"/>
                </a:lnTo>
                <a:lnTo>
                  <a:pt x="1451775" y="67373"/>
                </a:lnTo>
                <a:lnTo>
                  <a:pt x="1408290" y="52311"/>
                </a:lnTo>
                <a:lnTo>
                  <a:pt x="1364399" y="39141"/>
                </a:lnTo>
                <a:lnTo>
                  <a:pt x="1320152" y="27838"/>
                </a:lnTo>
                <a:lnTo>
                  <a:pt x="1275600" y="18440"/>
                </a:lnTo>
                <a:lnTo>
                  <a:pt x="1230769" y="10947"/>
                </a:lnTo>
                <a:lnTo>
                  <a:pt x="1185735" y="5372"/>
                </a:lnTo>
                <a:lnTo>
                  <a:pt x="1140523" y="1714"/>
                </a:lnTo>
                <a:lnTo>
                  <a:pt x="1095171" y="0"/>
                </a:lnTo>
                <a:lnTo>
                  <a:pt x="1049756" y="228"/>
                </a:lnTo>
                <a:lnTo>
                  <a:pt x="1004290" y="2425"/>
                </a:lnTo>
                <a:lnTo>
                  <a:pt x="958850" y="6578"/>
                </a:lnTo>
                <a:lnTo>
                  <a:pt x="913447" y="12700"/>
                </a:lnTo>
                <a:lnTo>
                  <a:pt x="868159" y="20815"/>
                </a:lnTo>
                <a:lnTo>
                  <a:pt x="823010" y="30924"/>
                </a:lnTo>
                <a:lnTo>
                  <a:pt x="778065" y="43053"/>
                </a:lnTo>
                <a:lnTo>
                  <a:pt x="733361" y="57188"/>
                </a:lnTo>
                <a:lnTo>
                  <a:pt x="688936" y="73342"/>
                </a:lnTo>
                <a:lnTo>
                  <a:pt x="640930" y="92849"/>
                </a:lnTo>
                <a:lnTo>
                  <a:pt x="594550" y="113880"/>
                </a:lnTo>
                <a:lnTo>
                  <a:pt x="549795" y="136461"/>
                </a:lnTo>
                <a:lnTo>
                  <a:pt x="506641" y="160566"/>
                </a:lnTo>
                <a:lnTo>
                  <a:pt x="465099" y="186194"/>
                </a:lnTo>
                <a:lnTo>
                  <a:pt x="425183" y="213334"/>
                </a:lnTo>
                <a:lnTo>
                  <a:pt x="386867" y="241985"/>
                </a:lnTo>
                <a:lnTo>
                  <a:pt x="350164" y="272148"/>
                </a:lnTo>
                <a:lnTo>
                  <a:pt x="315074" y="303809"/>
                </a:lnTo>
                <a:lnTo>
                  <a:pt x="281584" y="336969"/>
                </a:lnTo>
                <a:lnTo>
                  <a:pt x="249707" y="371602"/>
                </a:lnTo>
                <a:lnTo>
                  <a:pt x="219443" y="407720"/>
                </a:lnTo>
                <a:lnTo>
                  <a:pt x="190779" y="445312"/>
                </a:lnTo>
                <a:lnTo>
                  <a:pt x="163715" y="484378"/>
                </a:lnTo>
                <a:lnTo>
                  <a:pt x="138252" y="524903"/>
                </a:lnTo>
                <a:lnTo>
                  <a:pt x="114401" y="566877"/>
                </a:lnTo>
                <a:lnTo>
                  <a:pt x="92151" y="610311"/>
                </a:lnTo>
                <a:lnTo>
                  <a:pt x="71501" y="655180"/>
                </a:lnTo>
                <a:lnTo>
                  <a:pt x="52438" y="701484"/>
                </a:lnTo>
                <a:lnTo>
                  <a:pt x="34988" y="749223"/>
                </a:lnTo>
                <a:lnTo>
                  <a:pt x="19138" y="798385"/>
                </a:lnTo>
                <a:lnTo>
                  <a:pt x="6959" y="833907"/>
                </a:lnTo>
                <a:lnTo>
                  <a:pt x="0" y="869683"/>
                </a:lnTo>
                <a:lnTo>
                  <a:pt x="3949" y="903122"/>
                </a:lnTo>
                <a:lnTo>
                  <a:pt x="24523" y="931621"/>
                </a:lnTo>
                <a:lnTo>
                  <a:pt x="67398" y="952563"/>
                </a:lnTo>
                <a:lnTo>
                  <a:pt x="123698" y="959408"/>
                </a:lnTo>
                <a:lnTo>
                  <a:pt x="166039" y="946302"/>
                </a:lnTo>
                <a:lnTo>
                  <a:pt x="195478" y="913980"/>
                </a:lnTo>
                <a:lnTo>
                  <a:pt x="213067" y="863155"/>
                </a:lnTo>
                <a:lnTo>
                  <a:pt x="216217" y="849947"/>
                </a:lnTo>
                <a:lnTo>
                  <a:pt x="220726" y="837247"/>
                </a:lnTo>
                <a:lnTo>
                  <a:pt x="230212" y="814006"/>
                </a:lnTo>
                <a:lnTo>
                  <a:pt x="247192" y="768908"/>
                </a:lnTo>
                <a:lnTo>
                  <a:pt x="266268" y="725220"/>
                </a:lnTo>
                <a:lnTo>
                  <a:pt x="287362" y="682980"/>
                </a:lnTo>
                <a:lnTo>
                  <a:pt x="310388" y="642251"/>
                </a:lnTo>
                <a:lnTo>
                  <a:pt x="335292" y="603072"/>
                </a:lnTo>
                <a:lnTo>
                  <a:pt x="361988" y="565467"/>
                </a:lnTo>
                <a:lnTo>
                  <a:pt x="390398" y="529501"/>
                </a:lnTo>
                <a:lnTo>
                  <a:pt x="420471" y="495198"/>
                </a:lnTo>
                <a:lnTo>
                  <a:pt x="452107" y="462622"/>
                </a:lnTo>
                <a:lnTo>
                  <a:pt x="485254" y="431800"/>
                </a:lnTo>
                <a:lnTo>
                  <a:pt x="519836" y="402767"/>
                </a:lnTo>
                <a:lnTo>
                  <a:pt x="555777" y="375577"/>
                </a:lnTo>
                <a:lnTo>
                  <a:pt x="593013" y="350278"/>
                </a:lnTo>
                <a:lnTo>
                  <a:pt x="631444" y="326898"/>
                </a:lnTo>
                <a:lnTo>
                  <a:pt x="671029" y="305498"/>
                </a:lnTo>
                <a:lnTo>
                  <a:pt x="711669" y="286105"/>
                </a:lnTo>
                <a:lnTo>
                  <a:pt x="753313" y="268770"/>
                </a:lnTo>
                <a:lnTo>
                  <a:pt x="795883" y="253517"/>
                </a:lnTo>
                <a:lnTo>
                  <a:pt x="839292" y="240411"/>
                </a:lnTo>
                <a:lnTo>
                  <a:pt x="883488" y="229489"/>
                </a:lnTo>
                <a:lnTo>
                  <a:pt x="928382" y="220789"/>
                </a:lnTo>
                <a:lnTo>
                  <a:pt x="973912" y="214363"/>
                </a:lnTo>
                <a:lnTo>
                  <a:pt x="1019987" y="210235"/>
                </a:lnTo>
                <a:lnTo>
                  <a:pt x="1066558" y="208470"/>
                </a:lnTo>
                <a:lnTo>
                  <a:pt x="1113548" y="209092"/>
                </a:lnTo>
                <a:lnTo>
                  <a:pt x="1160868" y="212153"/>
                </a:lnTo>
                <a:lnTo>
                  <a:pt x="1208455" y="217690"/>
                </a:lnTo>
                <a:lnTo>
                  <a:pt x="1256245" y="225742"/>
                </a:lnTo>
                <a:lnTo>
                  <a:pt x="1303769" y="236105"/>
                </a:lnTo>
                <a:lnTo>
                  <a:pt x="1350264" y="248932"/>
                </a:lnTo>
                <a:lnTo>
                  <a:pt x="1395653" y="264160"/>
                </a:lnTo>
                <a:lnTo>
                  <a:pt x="1439887" y="281711"/>
                </a:lnTo>
                <a:lnTo>
                  <a:pt x="1482890" y="301498"/>
                </a:lnTo>
                <a:lnTo>
                  <a:pt x="1524609" y="323443"/>
                </a:lnTo>
                <a:lnTo>
                  <a:pt x="1564957" y="347459"/>
                </a:lnTo>
                <a:lnTo>
                  <a:pt x="1603895" y="373494"/>
                </a:lnTo>
                <a:lnTo>
                  <a:pt x="1641335" y="401434"/>
                </a:lnTo>
                <a:lnTo>
                  <a:pt x="1677225" y="431228"/>
                </a:lnTo>
                <a:lnTo>
                  <a:pt x="1711490" y="462788"/>
                </a:lnTo>
                <a:lnTo>
                  <a:pt x="1744078" y="496023"/>
                </a:lnTo>
                <a:lnTo>
                  <a:pt x="1774913" y="530860"/>
                </a:lnTo>
                <a:lnTo>
                  <a:pt x="1803933" y="567232"/>
                </a:lnTo>
                <a:lnTo>
                  <a:pt x="1831073" y="605040"/>
                </a:lnTo>
                <a:lnTo>
                  <a:pt x="1856270" y="644220"/>
                </a:lnTo>
                <a:lnTo>
                  <a:pt x="1879447" y="684682"/>
                </a:lnTo>
                <a:lnTo>
                  <a:pt x="1900567" y="726363"/>
                </a:lnTo>
                <a:lnTo>
                  <a:pt x="1919528" y="769162"/>
                </a:lnTo>
                <a:lnTo>
                  <a:pt x="1936292" y="813003"/>
                </a:lnTo>
                <a:lnTo>
                  <a:pt x="1950783" y="857821"/>
                </a:lnTo>
                <a:lnTo>
                  <a:pt x="1962937" y="903528"/>
                </a:lnTo>
                <a:lnTo>
                  <a:pt x="1972678" y="950048"/>
                </a:lnTo>
                <a:lnTo>
                  <a:pt x="1979968" y="997292"/>
                </a:lnTo>
                <a:lnTo>
                  <a:pt x="1984717" y="1045197"/>
                </a:lnTo>
                <a:lnTo>
                  <a:pt x="1986876" y="1093673"/>
                </a:lnTo>
                <a:lnTo>
                  <a:pt x="1986368" y="1142631"/>
                </a:lnTo>
                <a:lnTo>
                  <a:pt x="1983511" y="1190675"/>
                </a:lnTo>
                <a:lnTo>
                  <a:pt x="1978304" y="1237881"/>
                </a:lnTo>
                <a:lnTo>
                  <a:pt x="1970811" y="1284198"/>
                </a:lnTo>
                <a:lnTo>
                  <a:pt x="1961070" y="1329588"/>
                </a:lnTo>
                <a:lnTo>
                  <a:pt x="1949157" y="1373974"/>
                </a:lnTo>
                <a:lnTo>
                  <a:pt x="1935099" y="1417320"/>
                </a:lnTo>
                <a:lnTo>
                  <a:pt x="1918982" y="1459572"/>
                </a:lnTo>
                <a:lnTo>
                  <a:pt x="1900847" y="1500682"/>
                </a:lnTo>
                <a:lnTo>
                  <a:pt x="1880743" y="1540611"/>
                </a:lnTo>
                <a:lnTo>
                  <a:pt x="1858733" y="1579283"/>
                </a:lnTo>
                <a:lnTo>
                  <a:pt x="1834883" y="1616671"/>
                </a:lnTo>
                <a:lnTo>
                  <a:pt x="1809229" y="1652701"/>
                </a:lnTo>
                <a:lnTo>
                  <a:pt x="1781848" y="1687347"/>
                </a:lnTo>
                <a:lnTo>
                  <a:pt x="1752765" y="1720545"/>
                </a:lnTo>
                <a:lnTo>
                  <a:pt x="1722069" y="1752244"/>
                </a:lnTo>
                <a:lnTo>
                  <a:pt x="1689785" y="1782394"/>
                </a:lnTo>
                <a:lnTo>
                  <a:pt x="1656003" y="1810956"/>
                </a:lnTo>
                <a:lnTo>
                  <a:pt x="1620748" y="1837867"/>
                </a:lnTo>
                <a:lnTo>
                  <a:pt x="1584083" y="1863064"/>
                </a:lnTo>
                <a:lnTo>
                  <a:pt x="1546072" y="1886521"/>
                </a:lnTo>
                <a:lnTo>
                  <a:pt x="1506766" y="1908187"/>
                </a:lnTo>
                <a:lnTo>
                  <a:pt x="1466215" y="1927987"/>
                </a:lnTo>
                <a:lnTo>
                  <a:pt x="1424495" y="1945894"/>
                </a:lnTo>
                <a:lnTo>
                  <a:pt x="1381633" y="1961845"/>
                </a:lnTo>
                <a:lnTo>
                  <a:pt x="1337703" y="1975789"/>
                </a:lnTo>
                <a:lnTo>
                  <a:pt x="1292758" y="1987689"/>
                </a:lnTo>
                <a:lnTo>
                  <a:pt x="1246847" y="1997481"/>
                </a:lnTo>
                <a:lnTo>
                  <a:pt x="1200023" y="2005114"/>
                </a:lnTo>
                <a:lnTo>
                  <a:pt x="1152359" y="2010549"/>
                </a:lnTo>
                <a:lnTo>
                  <a:pt x="1103896" y="2013712"/>
                </a:lnTo>
                <a:lnTo>
                  <a:pt x="1054696" y="2014575"/>
                </a:lnTo>
                <a:lnTo>
                  <a:pt x="1001229" y="2021014"/>
                </a:lnTo>
                <a:lnTo>
                  <a:pt x="958037" y="2039010"/>
                </a:lnTo>
                <a:lnTo>
                  <a:pt x="926947" y="2066074"/>
                </a:lnTo>
                <a:lnTo>
                  <a:pt x="909789" y="2099716"/>
                </a:lnTo>
                <a:lnTo>
                  <a:pt x="908405" y="2137410"/>
                </a:lnTo>
                <a:lnTo>
                  <a:pt x="924648" y="2176678"/>
                </a:lnTo>
                <a:lnTo>
                  <a:pt x="956894" y="2208377"/>
                </a:lnTo>
                <a:lnTo>
                  <a:pt x="996670" y="2221839"/>
                </a:lnTo>
                <a:lnTo>
                  <a:pt x="1040460" y="2224506"/>
                </a:lnTo>
                <a:lnTo>
                  <a:pt x="1084795" y="2223820"/>
                </a:lnTo>
                <a:lnTo>
                  <a:pt x="1137704" y="2220938"/>
                </a:lnTo>
                <a:lnTo>
                  <a:pt x="1189596" y="2216302"/>
                </a:lnTo>
                <a:lnTo>
                  <a:pt x="1240459" y="2209901"/>
                </a:lnTo>
                <a:lnTo>
                  <a:pt x="1290281" y="2201748"/>
                </a:lnTo>
                <a:lnTo>
                  <a:pt x="1339049" y="2191804"/>
                </a:lnTo>
                <a:lnTo>
                  <a:pt x="1386763" y="2180082"/>
                </a:lnTo>
                <a:lnTo>
                  <a:pt x="1433398" y="2166582"/>
                </a:lnTo>
                <a:lnTo>
                  <a:pt x="1478940" y="2151265"/>
                </a:lnTo>
                <a:lnTo>
                  <a:pt x="1523377" y="2134158"/>
                </a:lnTo>
                <a:lnTo>
                  <a:pt x="1566722" y="2115235"/>
                </a:lnTo>
                <a:lnTo>
                  <a:pt x="1608924" y="2094484"/>
                </a:lnTo>
                <a:lnTo>
                  <a:pt x="1650009" y="2071916"/>
                </a:lnTo>
                <a:lnTo>
                  <a:pt x="1689938" y="2047494"/>
                </a:lnTo>
                <a:lnTo>
                  <a:pt x="1728711" y="2021243"/>
                </a:lnTo>
                <a:lnTo>
                  <a:pt x="1766316" y="1993138"/>
                </a:lnTo>
                <a:lnTo>
                  <a:pt x="1802739" y="1963166"/>
                </a:lnTo>
                <a:lnTo>
                  <a:pt x="1837982" y="1931339"/>
                </a:lnTo>
                <a:lnTo>
                  <a:pt x="1872005" y="1897621"/>
                </a:lnTo>
                <a:lnTo>
                  <a:pt x="1904822" y="1862035"/>
                </a:lnTo>
                <a:lnTo>
                  <a:pt x="1936407" y="1824558"/>
                </a:lnTo>
                <a:lnTo>
                  <a:pt x="1966747" y="1785175"/>
                </a:lnTo>
                <a:lnTo>
                  <a:pt x="1995843" y="1743887"/>
                </a:lnTo>
                <a:lnTo>
                  <a:pt x="2023681" y="1700682"/>
                </a:lnTo>
                <a:lnTo>
                  <a:pt x="2050237" y="1655559"/>
                </a:lnTo>
                <a:lnTo>
                  <a:pt x="2075522" y="1608505"/>
                </a:lnTo>
                <a:lnTo>
                  <a:pt x="2099043" y="1559166"/>
                </a:lnTo>
                <a:lnTo>
                  <a:pt x="2120049" y="1509953"/>
                </a:lnTo>
                <a:lnTo>
                  <a:pt x="2138565" y="1460881"/>
                </a:lnTo>
                <a:lnTo>
                  <a:pt x="2154656" y="1411986"/>
                </a:lnTo>
                <a:lnTo>
                  <a:pt x="2168334" y="1363294"/>
                </a:lnTo>
                <a:lnTo>
                  <a:pt x="2179663" y="1314831"/>
                </a:lnTo>
                <a:lnTo>
                  <a:pt x="2188667" y="1266609"/>
                </a:lnTo>
                <a:lnTo>
                  <a:pt x="2195385" y="1218679"/>
                </a:lnTo>
                <a:lnTo>
                  <a:pt x="2199856" y="1171054"/>
                </a:lnTo>
                <a:lnTo>
                  <a:pt x="2202129" y="1123759"/>
                </a:lnTo>
                <a:lnTo>
                  <a:pt x="2202230" y="1076833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3202" y="2616661"/>
            <a:ext cx="3386138" cy="1038585"/>
          </a:xfrm>
          <a:prstGeom prst="rect">
            <a:avLst/>
          </a:prstGeom>
        </p:spPr>
        <p:txBody>
          <a:bodyPr vert="horz" wrap="square" lIns="0" tIns="78581" rIns="0" bIns="0" rtlCol="0">
            <a:spAutoFit/>
          </a:bodyPr>
          <a:lstStyle/>
          <a:p>
            <a:pPr marL="180022" indent="-170497">
              <a:spcBef>
                <a:spcPts val="619"/>
              </a:spcBef>
              <a:buFont typeface="Arial MT"/>
              <a:buChar char="•"/>
              <a:tabLst>
                <a:tab pos="180022" algn="l"/>
              </a:tabLst>
            </a:pPr>
            <a:r>
              <a:rPr spc="-8" dirty="0">
                <a:latin typeface="Calibri"/>
                <a:cs typeface="Calibri"/>
              </a:rPr>
              <a:t>Sentiment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Analysis</a:t>
            </a:r>
            <a:endParaRPr dirty="0">
              <a:latin typeface="Calibri"/>
              <a:cs typeface="Calibri"/>
            </a:endParaRPr>
          </a:p>
          <a:p>
            <a:pPr marL="180499" indent="-170974">
              <a:spcBef>
                <a:spcPts val="540"/>
              </a:spcBef>
              <a:buFont typeface="Arial MT"/>
              <a:buChar char="•"/>
              <a:tabLst>
                <a:tab pos="180499" algn="l"/>
              </a:tabLst>
            </a:pPr>
            <a:r>
              <a:rPr dirty="0">
                <a:latin typeface="Calibri"/>
                <a:cs typeface="Calibri"/>
              </a:rPr>
              <a:t>Extraction</a:t>
            </a:r>
            <a:r>
              <a:rPr spc="-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key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topics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data</a:t>
            </a:r>
            <a:endParaRPr dirty="0">
              <a:latin typeface="Calibri"/>
              <a:cs typeface="Calibri"/>
            </a:endParaRPr>
          </a:p>
          <a:p>
            <a:pPr marL="180499" indent="-170974">
              <a:spcBef>
                <a:spcPts val="533"/>
              </a:spcBef>
              <a:buFont typeface="Arial MT"/>
              <a:buChar char="•"/>
              <a:tabLst>
                <a:tab pos="180499" algn="l"/>
              </a:tabLst>
            </a:pPr>
            <a:r>
              <a:rPr dirty="0">
                <a:latin typeface="Calibri"/>
                <a:cs typeface="Calibri"/>
              </a:rPr>
              <a:t>Document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Classification</a:t>
            </a:r>
            <a:endParaRPr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3123" y="857250"/>
            <a:ext cx="4730877" cy="43353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203" y="1334224"/>
            <a:ext cx="3791598" cy="1117326"/>
          </a:xfrm>
          <a:prstGeom prst="rect">
            <a:avLst/>
          </a:prstGeom>
        </p:spPr>
        <p:txBody>
          <a:bodyPr vert="horz" wrap="square" lIns="0" tIns="50959" rIns="0" bIns="0" rtlCol="0">
            <a:spAutoFit/>
          </a:bodyPr>
          <a:lstStyle/>
          <a:p>
            <a:pPr marL="9525" marR="3810">
              <a:lnSpc>
                <a:spcPts val="2595"/>
              </a:lnSpc>
              <a:spcBef>
                <a:spcPts val="401"/>
              </a:spcBef>
            </a:pPr>
            <a:r>
              <a:rPr spc="-23" dirty="0"/>
              <a:t>APPLICATIONS</a:t>
            </a:r>
            <a:br>
              <a:rPr lang="en-GB" spc="-23" dirty="0"/>
            </a:br>
            <a:br>
              <a:rPr lang="en-US" spc="-23" dirty="0"/>
            </a:br>
            <a:r>
              <a:rPr spc="-79" dirty="0"/>
              <a:t> </a:t>
            </a:r>
            <a:r>
              <a:rPr dirty="0"/>
              <a:t>ON</a:t>
            </a:r>
            <a:r>
              <a:rPr spc="-146" dirty="0"/>
              <a:t> </a:t>
            </a:r>
            <a:r>
              <a:rPr spc="-15" dirty="0"/>
              <a:t>TEXT DATA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0090" y="617220"/>
            <a:ext cx="42030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" dirty="0">
                <a:solidFill>
                  <a:srgbClr val="C0504D"/>
                </a:solidFill>
              </a:rPr>
              <a:t>Traditional</a:t>
            </a:r>
            <a:r>
              <a:rPr sz="3200" spc="-110" dirty="0">
                <a:solidFill>
                  <a:srgbClr val="C0504D"/>
                </a:solidFill>
              </a:rPr>
              <a:t> </a:t>
            </a:r>
            <a:r>
              <a:rPr sz="3200" spc="-10" dirty="0">
                <a:solidFill>
                  <a:srgbClr val="C0504D"/>
                </a:solidFill>
              </a:rPr>
              <a:t>Programming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20090" y="3538220"/>
            <a:ext cx="30321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C0504D"/>
                </a:solidFill>
                <a:latin typeface="Calibri"/>
                <a:cs typeface="Calibri"/>
              </a:rPr>
              <a:t>Machine</a:t>
            </a:r>
            <a:r>
              <a:rPr sz="3200" b="1" spc="-70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504D"/>
                </a:solid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52800" y="1600200"/>
            <a:ext cx="2667000" cy="1524000"/>
          </a:xfrm>
          <a:prstGeom prst="rect">
            <a:avLst/>
          </a:prstGeom>
          <a:solidFill>
            <a:srgbClr val="4F81BD"/>
          </a:solidFill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endParaRPr sz="3200">
              <a:latin typeface="Times New Roman"/>
              <a:cs typeface="Times New Roman"/>
            </a:endParaRPr>
          </a:p>
          <a:p>
            <a:pPr marL="502284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Computer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38400" y="199390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8400" y="267970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19800" y="2222501"/>
            <a:ext cx="762000" cy="127000"/>
          </a:xfrm>
          <a:custGeom>
            <a:avLst/>
            <a:gdLst/>
            <a:ahLst/>
            <a:cxnLst/>
            <a:rect l="l" t="t" r="r" b="b"/>
            <a:pathLst>
              <a:path w="762000" h="127000">
                <a:moveTo>
                  <a:pt x="635000" y="0"/>
                </a:moveTo>
                <a:lnTo>
                  <a:pt x="6350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635000" y="76200"/>
                </a:lnTo>
                <a:lnTo>
                  <a:pt x="635000" y="127000"/>
                </a:lnTo>
                <a:lnTo>
                  <a:pt x="762000" y="63500"/>
                </a:lnTo>
                <a:lnTo>
                  <a:pt x="635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4540" y="1517650"/>
            <a:ext cx="1464310" cy="1365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69925">
              <a:lnSpc>
                <a:spcPct val="137400"/>
              </a:lnSpc>
              <a:spcBef>
                <a:spcPts val="95"/>
              </a:spcBef>
            </a:pPr>
            <a:r>
              <a:rPr sz="3200" spc="-35" dirty="0">
                <a:latin typeface="Calibri"/>
                <a:cs typeface="Calibri"/>
              </a:rPr>
              <a:t>Data </a:t>
            </a:r>
            <a:r>
              <a:rPr sz="3200" spc="-10" dirty="0">
                <a:latin typeface="Calibri"/>
                <a:cs typeface="Calibri"/>
              </a:rPr>
              <a:t>Program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60540" y="1988820"/>
            <a:ext cx="12122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Calibri"/>
                <a:cs typeface="Calibri"/>
              </a:rPr>
              <a:t>Output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29000" y="4419600"/>
            <a:ext cx="2667000" cy="1524000"/>
          </a:xfrm>
          <a:prstGeom prst="rect">
            <a:avLst/>
          </a:prstGeom>
          <a:solidFill>
            <a:srgbClr val="4F81BD"/>
          </a:solidFill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endParaRPr sz="3200">
              <a:latin typeface="Times New Roman"/>
              <a:cs typeface="Times New Roman"/>
            </a:endParaRPr>
          </a:p>
          <a:p>
            <a:pPr marL="502284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Computer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14600" y="481330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4600" y="549910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6999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96000" y="5041901"/>
            <a:ext cx="762000" cy="127000"/>
          </a:xfrm>
          <a:custGeom>
            <a:avLst/>
            <a:gdLst/>
            <a:ahLst/>
            <a:cxnLst/>
            <a:rect l="l" t="t" r="r" b="b"/>
            <a:pathLst>
              <a:path w="762000" h="127000">
                <a:moveTo>
                  <a:pt x="635000" y="0"/>
                </a:moveTo>
                <a:lnTo>
                  <a:pt x="6350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635000" y="76200"/>
                </a:lnTo>
                <a:lnTo>
                  <a:pt x="635000" y="127000"/>
                </a:lnTo>
                <a:lnTo>
                  <a:pt x="762000" y="63500"/>
                </a:lnTo>
                <a:lnTo>
                  <a:pt x="635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45539" y="4260850"/>
            <a:ext cx="1212215" cy="1517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5125">
              <a:lnSpc>
                <a:spcPct val="153000"/>
              </a:lnSpc>
              <a:spcBef>
                <a:spcPts val="100"/>
              </a:spcBef>
            </a:pPr>
            <a:r>
              <a:rPr sz="3200" spc="-20" dirty="0">
                <a:latin typeface="Calibri"/>
                <a:cs typeface="Calibri"/>
              </a:rPr>
              <a:t>Data </a:t>
            </a:r>
            <a:r>
              <a:rPr sz="3200" spc="-10" dirty="0">
                <a:latin typeface="Calibri"/>
                <a:cs typeface="Calibri"/>
              </a:rPr>
              <a:t>Output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36740" y="4808220"/>
            <a:ext cx="14293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" dirty="0">
                <a:latin typeface="Calibri"/>
                <a:cs typeface="Calibri"/>
              </a:rPr>
              <a:t>Program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39" y="6569510"/>
            <a:ext cx="21062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credit: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Pedro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275">
              <a:lnSpc>
                <a:spcPct val="100000"/>
              </a:lnSpc>
              <a:spcBef>
                <a:spcPts val="100"/>
              </a:spcBef>
            </a:pPr>
            <a:r>
              <a:rPr sz="4000" b="0" dirty="0">
                <a:latin typeface="Calibri"/>
                <a:cs typeface="Calibri"/>
              </a:rPr>
              <a:t>When</a:t>
            </a:r>
            <a:r>
              <a:rPr sz="4000" b="0" spc="-80" dirty="0">
                <a:latin typeface="Calibri"/>
                <a:cs typeface="Calibri"/>
              </a:rPr>
              <a:t> </a:t>
            </a:r>
            <a:r>
              <a:rPr sz="4000" b="0" dirty="0">
                <a:latin typeface="Calibri"/>
                <a:cs typeface="Calibri"/>
              </a:rPr>
              <a:t>Do</a:t>
            </a:r>
            <a:r>
              <a:rPr sz="4000" b="0" spc="-70" dirty="0">
                <a:latin typeface="Calibri"/>
                <a:cs typeface="Calibri"/>
              </a:rPr>
              <a:t> </a:t>
            </a:r>
            <a:r>
              <a:rPr sz="4000" b="0" dirty="0">
                <a:latin typeface="Calibri"/>
                <a:cs typeface="Calibri"/>
              </a:rPr>
              <a:t>We</a:t>
            </a:r>
            <a:r>
              <a:rPr sz="4000" b="0" spc="-75" dirty="0">
                <a:latin typeface="Calibri"/>
                <a:cs typeface="Calibri"/>
              </a:rPr>
              <a:t> </a:t>
            </a:r>
            <a:r>
              <a:rPr sz="4000" b="0" dirty="0">
                <a:latin typeface="Calibri"/>
                <a:cs typeface="Calibri"/>
              </a:rPr>
              <a:t>Use</a:t>
            </a:r>
            <a:r>
              <a:rPr sz="4000" b="0" spc="-80" dirty="0">
                <a:latin typeface="Calibri"/>
                <a:cs typeface="Calibri"/>
              </a:rPr>
              <a:t> </a:t>
            </a:r>
            <a:r>
              <a:rPr sz="4000" b="0" dirty="0">
                <a:latin typeface="Calibri"/>
                <a:cs typeface="Calibri"/>
              </a:rPr>
              <a:t>Machine</a:t>
            </a:r>
            <a:r>
              <a:rPr sz="4000" b="0" spc="-75" dirty="0">
                <a:latin typeface="Calibri"/>
                <a:cs typeface="Calibri"/>
              </a:rPr>
              <a:t> </a:t>
            </a:r>
            <a:r>
              <a:rPr sz="4000" b="0" spc="-10" dirty="0">
                <a:latin typeface="Calibri"/>
                <a:cs typeface="Calibri"/>
              </a:rPr>
              <a:t>Learning?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36743"/>
            <a:ext cx="7489825" cy="211836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800" dirty="0">
                <a:latin typeface="Calibri"/>
                <a:cs typeface="Calibri"/>
              </a:rPr>
              <a:t>ML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when: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Human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expertise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exist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(navigating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Mars)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Humans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can’t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explain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their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expertise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(speech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recognition)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Models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customized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(personalized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medicine)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Models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based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huge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amounts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(genomics)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5456343"/>
            <a:ext cx="6567170" cy="135318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495"/>
              </a:spcBef>
            </a:pPr>
            <a:r>
              <a:rPr sz="2800" dirty="0">
                <a:latin typeface="Calibri"/>
                <a:cs typeface="Calibri"/>
              </a:rPr>
              <a:t>Learning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isn’t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always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useful:</a:t>
            </a:r>
            <a:endParaRPr sz="2800">
              <a:latin typeface="Calibri"/>
              <a:cs typeface="Calibri"/>
            </a:endParaRPr>
          </a:p>
          <a:p>
            <a:pPr marL="812165" indent="-342265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812165" algn="l"/>
              </a:tabLst>
            </a:pP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“learn”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calculate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payroll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E.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Alpaydin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291621"/>
            <a:ext cx="2082477" cy="16676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2200" y="3291621"/>
            <a:ext cx="2001169" cy="16676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5892" y="3287919"/>
            <a:ext cx="1973474" cy="167134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01889" y="3291621"/>
            <a:ext cx="1830026" cy="166763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293" y="209232"/>
            <a:ext cx="8422640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9725" marR="5080" indent="-1597660">
              <a:lnSpc>
                <a:spcPct val="113100"/>
              </a:lnSpc>
              <a:spcBef>
                <a:spcPts val="100"/>
              </a:spcBef>
            </a:pPr>
            <a:r>
              <a:rPr sz="2800" b="0" dirty="0">
                <a:latin typeface="Calibri"/>
                <a:cs typeface="Calibri"/>
              </a:rPr>
              <a:t>A</a:t>
            </a:r>
            <a:r>
              <a:rPr sz="2800" b="0" spc="-60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classic</a:t>
            </a:r>
            <a:r>
              <a:rPr sz="2800" b="0" spc="-55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example</a:t>
            </a:r>
            <a:r>
              <a:rPr sz="2800" b="0" spc="-70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of</a:t>
            </a:r>
            <a:r>
              <a:rPr sz="2800" b="0" spc="-65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a</a:t>
            </a:r>
            <a:r>
              <a:rPr sz="2800" b="0" spc="-65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task</a:t>
            </a:r>
            <a:r>
              <a:rPr sz="2800" b="0" spc="-60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that</a:t>
            </a:r>
            <a:r>
              <a:rPr sz="2800" b="0" spc="-60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requires</a:t>
            </a:r>
            <a:r>
              <a:rPr sz="2800" b="0" spc="-55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machine</a:t>
            </a:r>
            <a:r>
              <a:rPr sz="2800" b="0" spc="-6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learning: </a:t>
            </a:r>
            <a:r>
              <a:rPr sz="2800" b="0" dirty="0">
                <a:latin typeface="Calibri"/>
                <a:cs typeface="Calibri"/>
              </a:rPr>
              <a:t>It</a:t>
            </a:r>
            <a:r>
              <a:rPr sz="2800" b="0" spc="-45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is</a:t>
            </a:r>
            <a:r>
              <a:rPr sz="2800" b="0" spc="-40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very</a:t>
            </a:r>
            <a:r>
              <a:rPr sz="2800" b="0" spc="-45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hard</a:t>
            </a:r>
            <a:r>
              <a:rPr sz="2800" b="0" spc="-45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to</a:t>
            </a:r>
            <a:r>
              <a:rPr sz="2800" b="0" spc="-45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say</a:t>
            </a:r>
            <a:r>
              <a:rPr sz="2800" b="0" spc="-45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what</a:t>
            </a:r>
            <a:r>
              <a:rPr sz="2800" b="0" spc="-45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makes</a:t>
            </a:r>
            <a:r>
              <a:rPr sz="2800" b="0" spc="-40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a</a:t>
            </a:r>
            <a:r>
              <a:rPr sz="2800" b="0" spc="-45" dirty="0">
                <a:latin typeface="Calibri"/>
                <a:cs typeface="Calibri"/>
              </a:rPr>
              <a:t> </a:t>
            </a:r>
            <a:r>
              <a:rPr sz="2800" b="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82637" y="1561048"/>
            <a:ext cx="7327900" cy="4999355"/>
            <a:chOff x="782637" y="1561048"/>
            <a:chExt cx="7327900" cy="4999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784" y="1561048"/>
              <a:ext cx="7104366" cy="49991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92162" y="2565400"/>
              <a:ext cx="5219700" cy="827405"/>
            </a:xfrm>
            <a:custGeom>
              <a:avLst/>
              <a:gdLst/>
              <a:ahLst/>
              <a:cxnLst/>
              <a:rect l="l" t="t" r="r" b="b"/>
              <a:pathLst>
                <a:path w="5219700" h="827404">
                  <a:moveTo>
                    <a:pt x="0" y="0"/>
                  </a:moveTo>
                  <a:lnTo>
                    <a:pt x="5219700" y="0"/>
                  </a:lnTo>
                  <a:lnTo>
                    <a:pt x="5219700" y="827088"/>
                  </a:lnTo>
                  <a:lnTo>
                    <a:pt x="0" y="82708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31000" y="2565400"/>
              <a:ext cx="720725" cy="827405"/>
            </a:xfrm>
            <a:custGeom>
              <a:avLst/>
              <a:gdLst/>
              <a:ahLst/>
              <a:cxnLst/>
              <a:rect l="l" t="t" r="r" b="b"/>
              <a:pathLst>
                <a:path w="720725" h="827404">
                  <a:moveTo>
                    <a:pt x="0" y="0"/>
                  </a:moveTo>
                  <a:lnTo>
                    <a:pt x="720725" y="0"/>
                  </a:lnTo>
                  <a:lnTo>
                    <a:pt x="720725" y="827088"/>
                  </a:lnTo>
                  <a:lnTo>
                    <a:pt x="0" y="82708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39975" y="4762500"/>
              <a:ext cx="1368425" cy="827405"/>
            </a:xfrm>
            <a:custGeom>
              <a:avLst/>
              <a:gdLst/>
              <a:ahLst/>
              <a:cxnLst/>
              <a:rect l="l" t="t" r="r" b="b"/>
              <a:pathLst>
                <a:path w="1368425" h="827404">
                  <a:moveTo>
                    <a:pt x="0" y="0"/>
                  </a:moveTo>
                  <a:lnTo>
                    <a:pt x="1368425" y="0"/>
                  </a:lnTo>
                  <a:lnTo>
                    <a:pt x="1368425" y="827088"/>
                  </a:lnTo>
                  <a:lnTo>
                    <a:pt x="0" y="82708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7087" y="3681412"/>
              <a:ext cx="720725" cy="827405"/>
            </a:xfrm>
            <a:custGeom>
              <a:avLst/>
              <a:gdLst/>
              <a:ahLst/>
              <a:cxnLst/>
              <a:rect l="l" t="t" r="r" b="b"/>
              <a:pathLst>
                <a:path w="720725" h="827404">
                  <a:moveTo>
                    <a:pt x="0" y="0"/>
                  </a:moveTo>
                  <a:lnTo>
                    <a:pt x="720725" y="0"/>
                  </a:lnTo>
                  <a:lnTo>
                    <a:pt x="720725" y="827087"/>
                  </a:lnTo>
                  <a:lnTo>
                    <a:pt x="0" y="82708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8739" y="6579051"/>
            <a:ext cx="207772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credit: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Geoffrey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Hinton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Teaching Assistants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D964E3-0413-475F-7D43-915F38ABD1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186913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8739" y="6579051"/>
            <a:ext cx="207772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credit: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Geoffrey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Hinton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476" y="109220"/>
            <a:ext cx="7113270" cy="9956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585470" marR="5080" indent="-573405">
              <a:lnSpc>
                <a:spcPts val="3800"/>
              </a:lnSpc>
              <a:spcBef>
                <a:spcPts val="240"/>
              </a:spcBef>
            </a:pPr>
            <a:r>
              <a:rPr sz="3200" b="0" dirty="0">
                <a:latin typeface="Calibri"/>
                <a:cs typeface="Calibri"/>
              </a:rPr>
              <a:t>Some</a:t>
            </a:r>
            <a:r>
              <a:rPr sz="3200" b="0" spc="-8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more</a:t>
            </a:r>
            <a:r>
              <a:rPr sz="3200" b="0" spc="-80" dirty="0">
                <a:latin typeface="Calibri"/>
                <a:cs typeface="Calibri"/>
              </a:rPr>
              <a:t> </a:t>
            </a:r>
            <a:r>
              <a:rPr sz="3200" b="0" spc="-10" dirty="0">
                <a:latin typeface="Calibri"/>
                <a:cs typeface="Calibri"/>
              </a:rPr>
              <a:t>examples</a:t>
            </a:r>
            <a:r>
              <a:rPr sz="3200" b="0" spc="-80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of</a:t>
            </a:r>
            <a:r>
              <a:rPr sz="3200" b="0" spc="-7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tasks</a:t>
            </a:r>
            <a:r>
              <a:rPr sz="3200" b="0" spc="-80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that</a:t>
            </a:r>
            <a:r>
              <a:rPr sz="3200" b="0" spc="-70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are</a:t>
            </a:r>
            <a:r>
              <a:rPr sz="3200" b="0" spc="-80" dirty="0">
                <a:latin typeface="Calibri"/>
                <a:cs typeface="Calibri"/>
              </a:rPr>
              <a:t> </a:t>
            </a:r>
            <a:r>
              <a:rPr sz="3200" b="0" spc="-20" dirty="0">
                <a:latin typeface="Calibri"/>
                <a:cs typeface="Calibri"/>
              </a:rPr>
              <a:t>best </a:t>
            </a:r>
            <a:r>
              <a:rPr sz="3200" b="0" dirty="0">
                <a:latin typeface="Calibri"/>
                <a:cs typeface="Calibri"/>
              </a:rPr>
              <a:t>solved</a:t>
            </a:r>
            <a:r>
              <a:rPr sz="3200" b="0" spc="-5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by</a:t>
            </a:r>
            <a:r>
              <a:rPr sz="3200" b="0" spc="-5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using</a:t>
            </a:r>
            <a:r>
              <a:rPr sz="3200" b="0" spc="-50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a</a:t>
            </a:r>
            <a:r>
              <a:rPr sz="3200" b="0" spc="-5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learning</a:t>
            </a:r>
            <a:r>
              <a:rPr sz="3200" b="0" spc="-50" dirty="0">
                <a:latin typeface="Calibri"/>
                <a:cs typeface="Calibri"/>
              </a:rPr>
              <a:t> </a:t>
            </a:r>
            <a:r>
              <a:rPr sz="3200" b="0" spc="-10" dirty="0">
                <a:latin typeface="Calibri"/>
                <a:cs typeface="Calibri"/>
              </a:rPr>
              <a:t>algorithm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92343"/>
            <a:ext cx="8286750" cy="473456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Recognizing</a:t>
            </a:r>
            <a:r>
              <a:rPr sz="2800" spc="-1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patterns: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754380" algn="l"/>
              </a:tabLst>
            </a:pP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Facial</a:t>
            </a:r>
            <a:r>
              <a:rPr sz="2400" spc="-8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identities</a:t>
            </a:r>
            <a:r>
              <a:rPr sz="2400" spc="-8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or</a:t>
            </a:r>
            <a:r>
              <a:rPr sz="2400" spc="-7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facial</a:t>
            </a:r>
            <a:r>
              <a:rPr sz="2400" spc="-8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expressions</a:t>
            </a:r>
            <a:endParaRPr sz="24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220"/>
              </a:spcBef>
              <a:buFont typeface="Arial MT"/>
              <a:buChar char="–"/>
              <a:tabLst>
                <a:tab pos="754380" algn="l"/>
              </a:tabLst>
            </a:pP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Handwritten</a:t>
            </a:r>
            <a:r>
              <a:rPr sz="2400" spc="-7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or</a:t>
            </a:r>
            <a:r>
              <a:rPr sz="2400" spc="-6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spoken</a:t>
            </a:r>
            <a:r>
              <a:rPr sz="2400" spc="-7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320"/>
              </a:spcBef>
              <a:buFont typeface="Arial MT"/>
              <a:buChar char="–"/>
              <a:tabLst>
                <a:tab pos="754380" algn="l"/>
              </a:tabLst>
            </a:pP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Medical</a:t>
            </a:r>
            <a:r>
              <a:rPr sz="2400" spc="-10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images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Generating</a:t>
            </a:r>
            <a:r>
              <a:rPr sz="2800" spc="-1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patterns: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754380" algn="l"/>
              </a:tabLst>
            </a:pP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Generating</a:t>
            </a:r>
            <a:r>
              <a:rPr sz="2400" spc="-5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images</a:t>
            </a:r>
            <a:r>
              <a:rPr sz="2400" spc="-5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or</a:t>
            </a:r>
            <a:r>
              <a:rPr sz="2400" spc="-4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motion</a:t>
            </a:r>
            <a:r>
              <a:rPr sz="2400" spc="-4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sequences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Recognizing</a:t>
            </a:r>
            <a:r>
              <a:rPr sz="2800" spc="-1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anomalies: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754380" algn="l"/>
              </a:tabLst>
            </a:pP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Unusual</a:t>
            </a:r>
            <a:r>
              <a:rPr sz="2400" spc="-7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credit</a:t>
            </a:r>
            <a:r>
              <a:rPr sz="2400" spc="-7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card</a:t>
            </a:r>
            <a:r>
              <a:rPr sz="2400" spc="-7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transactions</a:t>
            </a:r>
            <a:endParaRPr sz="24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320"/>
              </a:spcBef>
              <a:buFont typeface="Arial MT"/>
              <a:buChar char="–"/>
              <a:tabLst>
                <a:tab pos="754380" algn="l"/>
              </a:tabLst>
            </a:pP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Unusual</a:t>
            </a:r>
            <a:r>
              <a:rPr sz="2400" spc="-6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patterns</a:t>
            </a:r>
            <a:r>
              <a:rPr sz="2400" spc="-6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of</a:t>
            </a:r>
            <a:r>
              <a:rPr sz="2400" spc="-5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sensor</a:t>
            </a:r>
            <a:r>
              <a:rPr sz="2400" spc="-5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readings</a:t>
            </a:r>
            <a:r>
              <a:rPr sz="2400" spc="-6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in</a:t>
            </a:r>
            <a:r>
              <a:rPr sz="2400" spc="-5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nuclear</a:t>
            </a:r>
            <a:r>
              <a:rPr sz="2400" spc="-5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power</a:t>
            </a:r>
            <a:r>
              <a:rPr sz="2400" spc="-5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plant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Prediction: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754380" algn="l"/>
              </a:tabLst>
            </a:pP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Future</a:t>
            </a:r>
            <a:r>
              <a:rPr sz="2400" spc="-7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stock</a:t>
            </a:r>
            <a:r>
              <a:rPr sz="2400" spc="-8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prices</a:t>
            </a:r>
            <a:r>
              <a:rPr sz="2400" spc="-8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or</a:t>
            </a:r>
            <a:r>
              <a:rPr sz="2400" spc="-7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currency</a:t>
            </a:r>
            <a:r>
              <a:rPr sz="2400" spc="-7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exchange</a:t>
            </a:r>
            <a:r>
              <a:rPr sz="2400" spc="-7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rates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8739" y="6578018"/>
            <a:ext cx="210629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credit: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Pedro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9920">
              <a:lnSpc>
                <a:spcPct val="100000"/>
              </a:lnSpc>
              <a:spcBef>
                <a:spcPts val="100"/>
              </a:spcBef>
            </a:pPr>
            <a:r>
              <a:rPr dirty="0"/>
              <a:t>Sample</a:t>
            </a:r>
            <a:r>
              <a:rPr spc="-50" dirty="0"/>
              <a:t> </a:t>
            </a:r>
            <a:r>
              <a:rPr spc="-10"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49020"/>
            <a:ext cx="3644900" cy="430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Web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search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Computational</a:t>
            </a:r>
            <a:r>
              <a:rPr sz="2800" spc="-1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biology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lnSpc>
                <a:spcPts val="3329"/>
              </a:lnSpc>
              <a:buFont typeface="Arial MT"/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Finance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spc="-30" dirty="0">
                <a:latin typeface="Calibri"/>
                <a:cs typeface="Calibri"/>
              </a:rPr>
              <a:t>E-</a:t>
            </a:r>
            <a:r>
              <a:rPr sz="2800" spc="-10" dirty="0">
                <a:latin typeface="Calibri"/>
                <a:cs typeface="Calibri"/>
              </a:rPr>
              <a:t>commerce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Space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exploration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lnSpc>
                <a:spcPts val="3329"/>
              </a:lnSpc>
              <a:buFont typeface="Arial MT"/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Robotics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Information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extraction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lnSpc>
                <a:spcPts val="3329"/>
              </a:lnSpc>
              <a:buFont typeface="Arial MT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Social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networks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Debugging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software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354965" algn="l"/>
              </a:tabLst>
            </a:pP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25" dirty="0">
                <a:latin typeface="Calibri"/>
                <a:cs typeface="Calibri"/>
              </a:rPr>
              <a:t>Samuel’s</a:t>
            </a:r>
            <a:r>
              <a:rPr b="0" spc="-145" dirty="0">
                <a:latin typeface="Calibri"/>
                <a:cs typeface="Calibri"/>
              </a:rPr>
              <a:t> </a:t>
            </a:r>
            <a:r>
              <a:rPr b="0" spc="-45" dirty="0">
                <a:latin typeface="Calibri"/>
                <a:cs typeface="Calibri"/>
              </a:rPr>
              <a:t>Checkers-</a:t>
            </a:r>
            <a:r>
              <a:rPr b="0" spc="-10" dirty="0">
                <a:latin typeface="Calibri"/>
                <a:cs typeface="Calibri"/>
              </a:rPr>
              <a:t>Player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8014970" cy="14909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  <a:tabLst>
                <a:tab pos="4319905" algn="l"/>
              </a:tabLst>
            </a:pPr>
            <a:r>
              <a:rPr sz="3200" dirty="0">
                <a:latin typeface="Calibri"/>
                <a:cs typeface="Calibri"/>
              </a:rPr>
              <a:t>“Machine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Learning: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Field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study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gives computers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ability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learn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without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being </a:t>
            </a:r>
            <a:r>
              <a:rPr sz="3200" dirty="0">
                <a:latin typeface="Calibri"/>
                <a:cs typeface="Calibri"/>
              </a:rPr>
              <a:t>explicitly</a:t>
            </a:r>
            <a:r>
              <a:rPr sz="3200" spc="-1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programmed.”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0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Arthur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Samuel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(1959)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2311" y="3149600"/>
            <a:ext cx="5899377" cy="33147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63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Defining</a:t>
            </a:r>
            <a:r>
              <a:rPr b="0" spc="-114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the</a:t>
            </a:r>
            <a:r>
              <a:rPr b="0" spc="-11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Learning</a:t>
            </a:r>
            <a:r>
              <a:rPr b="0" spc="-114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Task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3150" y="1047115"/>
            <a:ext cx="6676390" cy="528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940" marR="5080" indent="904240">
              <a:lnSpc>
                <a:spcPct val="113100"/>
              </a:lnSpc>
              <a:spcBef>
                <a:spcPts val="100"/>
              </a:spcBef>
            </a:pP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Improve</a:t>
            </a:r>
            <a:r>
              <a:rPr sz="2800" spc="-100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on</a:t>
            </a:r>
            <a:r>
              <a:rPr sz="2800" spc="-50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task</a:t>
            </a:r>
            <a:r>
              <a:rPr sz="2800" spc="-50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spc="-145" dirty="0">
                <a:solidFill>
                  <a:srgbClr val="FF3300"/>
                </a:solidFill>
                <a:latin typeface="Calibri"/>
                <a:cs typeface="Calibri"/>
              </a:rPr>
              <a:t>T,</a:t>
            </a:r>
            <a:r>
              <a:rPr sz="2800" spc="-1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with</a:t>
            </a:r>
            <a:r>
              <a:rPr sz="2800" spc="-50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respect</a:t>
            </a:r>
            <a:r>
              <a:rPr sz="2800" spc="-5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3300"/>
                </a:solidFill>
                <a:latin typeface="Calibri"/>
                <a:cs typeface="Calibri"/>
              </a:rPr>
              <a:t>to 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performance</a:t>
            </a:r>
            <a:r>
              <a:rPr sz="2800" spc="-130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metric</a:t>
            </a:r>
            <a:r>
              <a:rPr sz="2800" spc="-5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spc="-195" dirty="0">
                <a:solidFill>
                  <a:srgbClr val="FF3300"/>
                </a:solidFill>
                <a:latin typeface="Calibri"/>
                <a:cs typeface="Calibri"/>
              </a:rPr>
              <a:t>P,</a:t>
            </a:r>
            <a:r>
              <a:rPr sz="2800" spc="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based</a:t>
            </a:r>
            <a:r>
              <a:rPr sz="2800" spc="-5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on</a:t>
            </a:r>
            <a:r>
              <a:rPr sz="2800" spc="-60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experience</a:t>
            </a:r>
            <a:r>
              <a:rPr sz="2800" spc="-6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080"/>
              </a:lnSpc>
              <a:spcBef>
                <a:spcPts val="2435"/>
              </a:spcBef>
            </a:pPr>
            <a:r>
              <a:rPr sz="1800" spc="-20" dirty="0">
                <a:latin typeface="Calibri"/>
                <a:cs typeface="Calibri"/>
              </a:rPr>
              <a:t>T: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Playing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checkers</a:t>
            </a:r>
            <a:endParaRPr sz="1800">
              <a:latin typeface="Calibri"/>
              <a:cs typeface="Calibri"/>
            </a:endParaRPr>
          </a:p>
          <a:p>
            <a:pPr marL="12700" marR="1220470">
              <a:lnSpc>
                <a:spcPts val="1900"/>
              </a:lnSpc>
              <a:spcBef>
                <a:spcPts val="200"/>
              </a:spcBef>
            </a:pPr>
            <a:r>
              <a:rPr sz="1800" dirty="0">
                <a:latin typeface="Calibri"/>
                <a:cs typeface="Calibri"/>
              </a:rPr>
              <a:t>P: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Percentage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games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against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arbitrary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opponent </a:t>
            </a:r>
            <a:r>
              <a:rPr sz="1800" dirty="0">
                <a:latin typeface="Calibri"/>
                <a:cs typeface="Calibri"/>
              </a:rPr>
              <a:t>E: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Playing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practice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games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against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itself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80"/>
              </a:lnSpc>
              <a:spcBef>
                <a:spcPts val="1720"/>
              </a:spcBef>
            </a:pPr>
            <a:r>
              <a:rPr sz="1800" spc="-20" dirty="0">
                <a:latin typeface="Calibri"/>
                <a:cs typeface="Calibri"/>
              </a:rPr>
              <a:t>T: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Recognizing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hand-</a:t>
            </a:r>
            <a:r>
              <a:rPr sz="1800" dirty="0">
                <a:latin typeface="Calibri"/>
                <a:cs typeface="Calibri"/>
              </a:rPr>
              <a:t>written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words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950"/>
              </a:lnSpc>
            </a:pPr>
            <a:r>
              <a:rPr sz="1800" dirty="0">
                <a:latin typeface="Calibri"/>
                <a:cs typeface="Calibri"/>
              </a:rPr>
              <a:t>P: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Percentage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words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correctly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classified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30"/>
              </a:lnSpc>
            </a:pPr>
            <a:r>
              <a:rPr sz="1800" dirty="0">
                <a:latin typeface="Calibri"/>
                <a:cs typeface="Calibri"/>
              </a:rPr>
              <a:t>E: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Database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human-</a:t>
            </a:r>
            <a:r>
              <a:rPr sz="1800" dirty="0">
                <a:latin typeface="Calibri"/>
                <a:cs typeface="Calibri"/>
              </a:rPr>
              <a:t>labeled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images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handwritten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30"/>
              </a:lnSpc>
              <a:spcBef>
                <a:spcPts val="1739"/>
              </a:spcBef>
            </a:pPr>
            <a:r>
              <a:rPr sz="1800" spc="-20" dirty="0">
                <a:latin typeface="Calibri"/>
                <a:cs typeface="Calibri"/>
              </a:rPr>
              <a:t>T: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Driving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four-</a:t>
            </a:r>
            <a:r>
              <a:rPr sz="1800" dirty="0">
                <a:latin typeface="Calibri"/>
                <a:cs typeface="Calibri"/>
              </a:rPr>
              <a:t>lane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highways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vision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sensors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950"/>
              </a:lnSpc>
            </a:pPr>
            <a:r>
              <a:rPr sz="1800" dirty="0">
                <a:latin typeface="Calibri"/>
                <a:cs typeface="Calibri"/>
              </a:rPr>
              <a:t>P: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Average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distance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traveled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before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human-</a:t>
            </a:r>
            <a:r>
              <a:rPr sz="1800" dirty="0">
                <a:latin typeface="Calibri"/>
                <a:cs typeface="Calibri"/>
              </a:rPr>
              <a:t>judged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error</a:t>
            </a:r>
            <a:endParaRPr sz="1800">
              <a:latin typeface="Calibri"/>
              <a:cs typeface="Calibri"/>
            </a:endParaRPr>
          </a:p>
          <a:p>
            <a:pPr marL="274320" marR="681990" indent="-262255">
              <a:lnSpc>
                <a:spcPts val="1900"/>
              </a:lnSpc>
              <a:spcBef>
                <a:spcPts val="200"/>
              </a:spcBef>
            </a:pPr>
            <a:r>
              <a:rPr sz="1800" dirty="0">
                <a:latin typeface="Calibri"/>
                <a:cs typeface="Calibri"/>
              </a:rPr>
              <a:t>E: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sequence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images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steering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commands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recorded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while </a:t>
            </a:r>
            <a:r>
              <a:rPr sz="1800" dirty="0">
                <a:latin typeface="Calibri"/>
                <a:cs typeface="Calibri"/>
              </a:rPr>
              <a:t>observing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human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driver.</a:t>
            </a:r>
            <a:endParaRPr sz="1800">
              <a:latin typeface="Calibri"/>
              <a:cs typeface="Calibri"/>
            </a:endParaRPr>
          </a:p>
          <a:p>
            <a:pPr marL="12700" marR="1724025" algn="just">
              <a:lnSpc>
                <a:spcPct val="90300"/>
              </a:lnSpc>
              <a:spcBef>
                <a:spcPts val="1930"/>
              </a:spcBef>
            </a:pPr>
            <a:r>
              <a:rPr sz="1800" spc="-20" dirty="0">
                <a:latin typeface="Calibri"/>
                <a:cs typeface="Calibri"/>
              </a:rPr>
              <a:t>T: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Categorize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email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messages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spam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legitimate. </a:t>
            </a:r>
            <a:r>
              <a:rPr sz="1800" dirty="0">
                <a:latin typeface="Calibri"/>
                <a:cs typeface="Calibri"/>
              </a:rPr>
              <a:t>P: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Percentage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email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messages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correctly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classified. </a:t>
            </a:r>
            <a:r>
              <a:rPr sz="1800" dirty="0">
                <a:latin typeface="Calibri"/>
                <a:cs typeface="Calibri"/>
              </a:rPr>
              <a:t>E: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Database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emails,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some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human-</a:t>
            </a:r>
            <a:r>
              <a:rPr sz="1800" dirty="0">
                <a:latin typeface="Calibri"/>
                <a:cs typeface="Calibri"/>
              </a:rPr>
              <a:t>given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labels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569510"/>
            <a:ext cx="181863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credit: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Ray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879" y="2144077"/>
            <a:ext cx="7005320" cy="13690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71930" marR="5080" indent="-1459865">
              <a:lnSpc>
                <a:spcPct val="100400"/>
              </a:lnSpc>
              <a:spcBef>
                <a:spcPts val="75"/>
              </a:spcBef>
            </a:pPr>
            <a:r>
              <a:rPr b="0" dirty="0">
                <a:latin typeface="Calibri"/>
                <a:cs typeface="Calibri"/>
              </a:rPr>
              <a:t>State</a:t>
            </a:r>
            <a:r>
              <a:rPr b="0" spc="-9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of</a:t>
            </a:r>
            <a:r>
              <a:rPr b="0" spc="-9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the</a:t>
            </a:r>
            <a:r>
              <a:rPr b="0" spc="-9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Art</a:t>
            </a:r>
            <a:r>
              <a:rPr b="0" spc="-9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Applications</a:t>
            </a:r>
            <a:r>
              <a:rPr b="0" spc="-90" dirty="0">
                <a:latin typeface="Calibri"/>
                <a:cs typeface="Calibri"/>
              </a:rPr>
              <a:t> </a:t>
            </a:r>
            <a:r>
              <a:rPr b="0" spc="-25" dirty="0">
                <a:latin typeface="Calibri"/>
                <a:cs typeface="Calibri"/>
              </a:rPr>
              <a:t>of </a:t>
            </a:r>
            <a:r>
              <a:rPr b="0" dirty="0">
                <a:latin typeface="Calibri"/>
                <a:cs typeface="Calibri"/>
              </a:rPr>
              <a:t>Machine</a:t>
            </a:r>
            <a:r>
              <a:rPr b="0" spc="-14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0920" y="185420"/>
            <a:ext cx="40633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Autonomous</a:t>
            </a:r>
            <a:r>
              <a:rPr b="0" spc="-220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Cars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49917" y="1111138"/>
            <a:ext cx="3535679" cy="2597785"/>
            <a:chOff x="4949917" y="1111138"/>
            <a:chExt cx="3535679" cy="2597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9917" y="1111138"/>
              <a:ext cx="3535657" cy="259745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34494" y="1990021"/>
              <a:ext cx="1447800" cy="1295400"/>
            </a:xfrm>
            <a:custGeom>
              <a:avLst/>
              <a:gdLst/>
              <a:ahLst/>
              <a:cxnLst/>
              <a:rect l="l" t="t" r="r" b="b"/>
              <a:pathLst>
                <a:path w="1447800" h="1295400">
                  <a:moveTo>
                    <a:pt x="0" y="0"/>
                  </a:moveTo>
                  <a:lnTo>
                    <a:pt x="1447800" y="0"/>
                  </a:lnTo>
                  <a:lnTo>
                    <a:pt x="14478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649" y="1100951"/>
            <a:ext cx="3827150" cy="250891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97092" y="3599397"/>
            <a:ext cx="4520565" cy="31426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755015" indent="-342900">
              <a:lnSpc>
                <a:spcPct val="99600"/>
              </a:lnSpc>
              <a:spcBef>
                <a:spcPts val="110"/>
              </a:spcBef>
              <a:buFont typeface="Arial MT"/>
              <a:buChar char="•"/>
              <a:tabLst>
                <a:tab pos="355600" algn="l"/>
              </a:tabLst>
            </a:pPr>
            <a:r>
              <a:rPr sz="2300" dirty="0">
                <a:latin typeface="Calibri"/>
                <a:cs typeface="Calibri"/>
              </a:rPr>
              <a:t>Nevada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made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it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legal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for </a:t>
            </a:r>
            <a:r>
              <a:rPr sz="2300" dirty="0">
                <a:latin typeface="Calibri"/>
                <a:cs typeface="Calibri"/>
              </a:rPr>
              <a:t>autonomous</a:t>
            </a:r>
            <a:r>
              <a:rPr sz="2300" spc="-7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cars</a:t>
            </a:r>
            <a:r>
              <a:rPr sz="2300" spc="-7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to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drive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on </a:t>
            </a:r>
            <a:r>
              <a:rPr sz="2300" dirty="0">
                <a:latin typeface="Calibri"/>
                <a:cs typeface="Calibri"/>
              </a:rPr>
              <a:t>roads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June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2011</a:t>
            </a:r>
            <a:endParaRPr sz="2300">
              <a:latin typeface="Calibri"/>
              <a:cs typeface="Calibri"/>
            </a:endParaRPr>
          </a:p>
          <a:p>
            <a:pPr marL="355600" marR="386080" indent="-342900">
              <a:lnSpc>
                <a:spcPct val="100200"/>
              </a:lnSpc>
              <a:spcBef>
                <a:spcPts val="535"/>
              </a:spcBef>
              <a:buFont typeface="Arial MT"/>
              <a:buChar char="•"/>
              <a:tabLst>
                <a:tab pos="355600" algn="l"/>
              </a:tabLst>
            </a:pPr>
            <a:r>
              <a:rPr sz="2300" dirty="0">
                <a:latin typeface="Calibri"/>
                <a:cs typeface="Calibri"/>
              </a:rPr>
              <a:t>As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of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2013,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four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states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(Nevada, </a:t>
            </a:r>
            <a:r>
              <a:rPr sz="2300" dirty="0">
                <a:latin typeface="Calibri"/>
                <a:cs typeface="Calibri"/>
              </a:rPr>
              <a:t>Florida,</a:t>
            </a:r>
            <a:r>
              <a:rPr sz="2300" spc="-7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California,</a:t>
            </a:r>
            <a:r>
              <a:rPr sz="2300" spc="-75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and </a:t>
            </a:r>
            <a:r>
              <a:rPr sz="2300" dirty="0">
                <a:latin typeface="Calibri"/>
                <a:cs typeface="Calibri"/>
              </a:rPr>
              <a:t>Michigan)</a:t>
            </a:r>
            <a:r>
              <a:rPr sz="2300" spc="-9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have</a:t>
            </a:r>
            <a:r>
              <a:rPr sz="2300" spc="-9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legalized </a:t>
            </a:r>
            <a:r>
              <a:rPr sz="2300" dirty="0">
                <a:latin typeface="Calibri"/>
                <a:cs typeface="Calibri"/>
              </a:rPr>
              <a:t>autonomous</a:t>
            </a:r>
            <a:r>
              <a:rPr sz="2300" spc="-12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cars</a:t>
            </a:r>
            <a:endParaRPr sz="2300">
              <a:latin typeface="Calibri"/>
              <a:cs typeface="Calibri"/>
            </a:endParaRPr>
          </a:p>
          <a:p>
            <a:pPr marL="2004060">
              <a:lnSpc>
                <a:spcPts val="2130"/>
              </a:lnSpc>
              <a:spcBef>
                <a:spcPts val="420"/>
              </a:spcBef>
            </a:pP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Penn’s</a:t>
            </a:r>
            <a:r>
              <a:rPr sz="18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Autonomous</a:t>
            </a:r>
            <a:r>
              <a:rPr sz="18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Car</a:t>
            </a:r>
            <a:r>
              <a:rPr sz="18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endParaRPr sz="1800">
              <a:latin typeface="Wingdings"/>
              <a:cs typeface="Wingdings"/>
            </a:endParaRPr>
          </a:p>
          <a:p>
            <a:pPr marL="2004060">
              <a:lnSpc>
                <a:spcPts val="2130"/>
              </a:lnSpc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(Ben</a:t>
            </a:r>
            <a:r>
              <a:rPr sz="1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Franklin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Racing</a:t>
            </a:r>
            <a:r>
              <a:rPr sz="1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Team)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28558" y="3831664"/>
            <a:ext cx="3191510" cy="2824480"/>
            <a:chOff x="5128558" y="3831664"/>
            <a:chExt cx="3191510" cy="282448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1258" y="3844365"/>
              <a:ext cx="3166033" cy="279883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134908" y="3838014"/>
              <a:ext cx="3178810" cy="2811780"/>
            </a:xfrm>
            <a:custGeom>
              <a:avLst/>
              <a:gdLst/>
              <a:ahLst/>
              <a:cxnLst/>
              <a:rect l="l" t="t" r="r" b="b"/>
              <a:pathLst>
                <a:path w="3178809" h="2811779">
                  <a:moveTo>
                    <a:pt x="0" y="0"/>
                  </a:moveTo>
                  <a:lnTo>
                    <a:pt x="3178734" y="0"/>
                  </a:lnTo>
                  <a:lnTo>
                    <a:pt x="3178734" y="2811539"/>
                  </a:lnTo>
                  <a:lnTo>
                    <a:pt x="0" y="281153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081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Autonomous</a:t>
            </a:r>
            <a:r>
              <a:rPr b="0" spc="-1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Car</a:t>
            </a:r>
            <a:r>
              <a:rPr b="0" spc="-13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Sensors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17600"/>
            <a:ext cx="9144000" cy="49402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1845" y="299720"/>
            <a:ext cx="65424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Autonomous</a:t>
            </a:r>
            <a:r>
              <a:rPr b="0" spc="-1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Car</a:t>
            </a:r>
            <a:r>
              <a:rPr b="0" spc="-14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Technology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2400" y="1371600"/>
            <a:ext cx="5791200" cy="2228850"/>
            <a:chOff x="152400" y="1371600"/>
            <a:chExt cx="5791200" cy="2228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1371600"/>
              <a:ext cx="5791200" cy="2209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10118" y="2016124"/>
              <a:ext cx="3275329" cy="1562735"/>
            </a:xfrm>
            <a:custGeom>
              <a:avLst/>
              <a:gdLst/>
              <a:ahLst/>
              <a:cxnLst/>
              <a:rect l="l" t="t" r="r" b="b"/>
              <a:pathLst>
                <a:path w="3275329" h="1562735">
                  <a:moveTo>
                    <a:pt x="2672880" y="523697"/>
                  </a:moveTo>
                  <a:lnTo>
                    <a:pt x="2671762" y="524179"/>
                  </a:lnTo>
                  <a:lnTo>
                    <a:pt x="2672651" y="523976"/>
                  </a:lnTo>
                  <a:lnTo>
                    <a:pt x="2672880" y="523697"/>
                  </a:lnTo>
                  <a:close/>
                </a:path>
                <a:path w="3275329" h="1562735">
                  <a:moveTo>
                    <a:pt x="2760408" y="481723"/>
                  </a:moveTo>
                  <a:lnTo>
                    <a:pt x="2752572" y="461899"/>
                  </a:lnTo>
                  <a:lnTo>
                    <a:pt x="2738247" y="444296"/>
                  </a:lnTo>
                  <a:lnTo>
                    <a:pt x="2732608" y="437362"/>
                  </a:lnTo>
                  <a:lnTo>
                    <a:pt x="2705824" y="414032"/>
                  </a:lnTo>
                  <a:lnTo>
                    <a:pt x="2677553" y="397840"/>
                  </a:lnTo>
                  <a:lnTo>
                    <a:pt x="2646959" y="391858"/>
                  </a:lnTo>
                  <a:lnTo>
                    <a:pt x="2611590" y="392518"/>
                  </a:lnTo>
                  <a:lnTo>
                    <a:pt x="2574328" y="395846"/>
                  </a:lnTo>
                  <a:lnTo>
                    <a:pt x="2538006" y="397840"/>
                  </a:lnTo>
                  <a:lnTo>
                    <a:pt x="2501481" y="396392"/>
                  </a:lnTo>
                  <a:lnTo>
                    <a:pt x="2463876" y="393979"/>
                  </a:lnTo>
                  <a:lnTo>
                    <a:pt x="2428443" y="393496"/>
                  </a:lnTo>
                  <a:lnTo>
                    <a:pt x="2370188" y="410248"/>
                  </a:lnTo>
                  <a:lnTo>
                    <a:pt x="2328862" y="444296"/>
                  </a:lnTo>
                  <a:lnTo>
                    <a:pt x="2326716" y="446722"/>
                  </a:lnTo>
                  <a:lnTo>
                    <a:pt x="2328684" y="459778"/>
                  </a:lnTo>
                  <a:lnTo>
                    <a:pt x="2348700" y="460260"/>
                  </a:lnTo>
                  <a:lnTo>
                    <a:pt x="2429052" y="446722"/>
                  </a:lnTo>
                  <a:lnTo>
                    <a:pt x="2471140" y="444296"/>
                  </a:lnTo>
                  <a:lnTo>
                    <a:pt x="2514015" y="448995"/>
                  </a:lnTo>
                  <a:lnTo>
                    <a:pt x="2561259" y="457682"/>
                  </a:lnTo>
                  <a:lnTo>
                    <a:pt x="2605240" y="468071"/>
                  </a:lnTo>
                  <a:lnTo>
                    <a:pt x="2656840" y="487705"/>
                  </a:lnTo>
                  <a:lnTo>
                    <a:pt x="2669375" y="508876"/>
                  </a:lnTo>
                  <a:lnTo>
                    <a:pt x="2673197" y="516559"/>
                  </a:lnTo>
                  <a:lnTo>
                    <a:pt x="2674899" y="521360"/>
                  </a:lnTo>
                  <a:lnTo>
                    <a:pt x="2672880" y="523697"/>
                  </a:lnTo>
                  <a:lnTo>
                    <a:pt x="2677553" y="521716"/>
                  </a:lnTo>
                  <a:lnTo>
                    <a:pt x="2696629" y="516191"/>
                  </a:lnTo>
                  <a:lnTo>
                    <a:pt x="2724429" y="507530"/>
                  </a:lnTo>
                  <a:lnTo>
                    <a:pt x="2749512" y="495947"/>
                  </a:lnTo>
                  <a:lnTo>
                    <a:pt x="2760408" y="481723"/>
                  </a:lnTo>
                  <a:close/>
                </a:path>
                <a:path w="3275329" h="1562735">
                  <a:moveTo>
                    <a:pt x="3274987" y="897191"/>
                  </a:moveTo>
                  <a:lnTo>
                    <a:pt x="3239554" y="842632"/>
                  </a:lnTo>
                  <a:lnTo>
                    <a:pt x="3197517" y="817816"/>
                  </a:lnTo>
                  <a:lnTo>
                    <a:pt x="3139808" y="798639"/>
                  </a:lnTo>
                  <a:lnTo>
                    <a:pt x="3070961" y="791819"/>
                  </a:lnTo>
                  <a:lnTo>
                    <a:pt x="3017939" y="788949"/>
                  </a:lnTo>
                  <a:lnTo>
                    <a:pt x="2839516" y="781545"/>
                  </a:lnTo>
                  <a:lnTo>
                    <a:pt x="2788856" y="779233"/>
                  </a:lnTo>
                  <a:lnTo>
                    <a:pt x="2750235" y="776884"/>
                  </a:lnTo>
                  <a:lnTo>
                    <a:pt x="2722219" y="771753"/>
                  </a:lnTo>
                  <a:lnTo>
                    <a:pt x="2714167" y="763524"/>
                  </a:lnTo>
                  <a:lnTo>
                    <a:pt x="2715704" y="753364"/>
                  </a:lnTo>
                  <a:lnTo>
                    <a:pt x="2716530" y="742467"/>
                  </a:lnTo>
                  <a:lnTo>
                    <a:pt x="2674645" y="723125"/>
                  </a:lnTo>
                  <a:lnTo>
                    <a:pt x="2614574" y="715886"/>
                  </a:lnTo>
                  <a:lnTo>
                    <a:pt x="2564714" y="714171"/>
                  </a:lnTo>
                  <a:lnTo>
                    <a:pt x="2514587" y="713409"/>
                  </a:lnTo>
                  <a:lnTo>
                    <a:pt x="2453690" y="709053"/>
                  </a:lnTo>
                  <a:lnTo>
                    <a:pt x="2368461" y="699109"/>
                  </a:lnTo>
                  <a:lnTo>
                    <a:pt x="2313076" y="692124"/>
                  </a:lnTo>
                  <a:lnTo>
                    <a:pt x="2253310" y="684110"/>
                  </a:lnTo>
                  <a:lnTo>
                    <a:pt x="2192261" y="675259"/>
                  </a:lnTo>
                  <a:lnTo>
                    <a:pt x="2133041" y="665822"/>
                  </a:lnTo>
                  <a:lnTo>
                    <a:pt x="2078736" y="655993"/>
                  </a:lnTo>
                  <a:lnTo>
                    <a:pt x="2032444" y="646023"/>
                  </a:lnTo>
                  <a:lnTo>
                    <a:pt x="1997265" y="636104"/>
                  </a:lnTo>
                  <a:lnTo>
                    <a:pt x="1997265" y="501713"/>
                  </a:lnTo>
                  <a:lnTo>
                    <a:pt x="2194953" y="373722"/>
                  </a:lnTo>
                  <a:lnTo>
                    <a:pt x="0" y="0"/>
                  </a:lnTo>
                  <a:lnTo>
                    <a:pt x="206184" y="205841"/>
                  </a:lnTo>
                  <a:lnTo>
                    <a:pt x="681380" y="679132"/>
                  </a:lnTo>
                  <a:lnTo>
                    <a:pt x="1210538" y="1203540"/>
                  </a:lnTo>
                  <a:lnTo>
                    <a:pt x="1578622" y="1562722"/>
                  </a:lnTo>
                  <a:lnTo>
                    <a:pt x="1719249" y="1527467"/>
                  </a:lnTo>
                  <a:lnTo>
                    <a:pt x="1781289" y="1511579"/>
                  </a:lnTo>
                  <a:lnTo>
                    <a:pt x="1838159" y="1496745"/>
                  </a:lnTo>
                  <a:lnTo>
                    <a:pt x="1890153" y="1482902"/>
                  </a:lnTo>
                  <a:lnTo>
                    <a:pt x="1937537" y="1469986"/>
                  </a:lnTo>
                  <a:lnTo>
                    <a:pt x="1980590" y="1457921"/>
                  </a:lnTo>
                  <a:lnTo>
                    <a:pt x="2019592" y="1446644"/>
                  </a:lnTo>
                  <a:lnTo>
                    <a:pt x="2086521" y="1426159"/>
                  </a:lnTo>
                  <a:lnTo>
                    <a:pt x="2161946" y="1395996"/>
                  </a:lnTo>
                  <a:lnTo>
                    <a:pt x="2171154" y="1381785"/>
                  </a:lnTo>
                  <a:lnTo>
                    <a:pt x="2167534" y="1371638"/>
                  </a:lnTo>
                  <a:lnTo>
                    <a:pt x="2176056" y="1363065"/>
                  </a:lnTo>
                  <a:lnTo>
                    <a:pt x="2199500" y="1359458"/>
                  </a:lnTo>
                  <a:lnTo>
                    <a:pt x="2226208" y="1361147"/>
                  </a:lnTo>
                  <a:lnTo>
                    <a:pt x="2259457" y="1360906"/>
                  </a:lnTo>
                  <a:lnTo>
                    <a:pt x="2302522" y="1351546"/>
                  </a:lnTo>
                  <a:lnTo>
                    <a:pt x="2377325" y="1335925"/>
                  </a:lnTo>
                  <a:lnTo>
                    <a:pt x="2430526" y="1319987"/>
                  </a:lnTo>
                  <a:lnTo>
                    <a:pt x="2466975" y="1303985"/>
                  </a:lnTo>
                  <a:lnTo>
                    <a:pt x="2491486" y="1288186"/>
                  </a:lnTo>
                  <a:lnTo>
                    <a:pt x="2508923" y="1272882"/>
                  </a:lnTo>
                  <a:lnTo>
                    <a:pt x="2524099" y="1258316"/>
                  </a:lnTo>
                  <a:lnTo>
                    <a:pt x="2541879" y="1244777"/>
                  </a:lnTo>
                  <a:lnTo>
                    <a:pt x="2567076" y="1232522"/>
                  </a:lnTo>
                  <a:lnTo>
                    <a:pt x="2615158" y="1217599"/>
                  </a:lnTo>
                  <a:lnTo>
                    <a:pt x="2662199" y="1207160"/>
                  </a:lnTo>
                  <a:lnTo>
                    <a:pt x="2708897" y="1197406"/>
                  </a:lnTo>
                  <a:lnTo>
                    <a:pt x="2755925" y="1184516"/>
                  </a:lnTo>
                  <a:lnTo>
                    <a:pt x="2804020" y="1164678"/>
                  </a:lnTo>
                  <a:lnTo>
                    <a:pt x="2844304" y="1145616"/>
                  </a:lnTo>
                  <a:lnTo>
                    <a:pt x="2893098" y="1124013"/>
                  </a:lnTo>
                  <a:lnTo>
                    <a:pt x="3002623" y="1076261"/>
                  </a:lnTo>
                  <a:lnTo>
                    <a:pt x="3056534" y="1051636"/>
                  </a:lnTo>
                  <a:lnTo>
                    <a:pt x="3105340" y="1027531"/>
                  </a:lnTo>
                  <a:lnTo>
                    <a:pt x="3145612" y="1004697"/>
                  </a:lnTo>
                  <a:lnTo>
                    <a:pt x="3200374" y="971169"/>
                  </a:lnTo>
                  <a:lnTo>
                    <a:pt x="3241370" y="944702"/>
                  </a:lnTo>
                  <a:lnTo>
                    <a:pt x="3266833" y="921372"/>
                  </a:lnTo>
                  <a:lnTo>
                    <a:pt x="3274987" y="897191"/>
                  </a:lnTo>
                  <a:close/>
                </a:path>
              </a:pathLst>
            </a:custGeom>
            <a:solidFill>
              <a:srgbClr val="FF0000">
                <a:alpha val="431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97465" y="2691342"/>
              <a:ext cx="1699895" cy="890269"/>
            </a:xfrm>
            <a:custGeom>
              <a:avLst/>
              <a:gdLst/>
              <a:ahLst/>
              <a:cxnLst/>
              <a:rect l="l" t="t" r="r" b="b"/>
              <a:pathLst>
                <a:path w="1699895" h="890270">
                  <a:moveTo>
                    <a:pt x="0" y="890058"/>
                  </a:moveTo>
                  <a:lnTo>
                    <a:pt x="49672" y="876870"/>
                  </a:lnTo>
                  <a:lnTo>
                    <a:pt x="97573" y="864161"/>
                  </a:lnTo>
                  <a:lnTo>
                    <a:pt x="142476" y="851933"/>
                  </a:lnTo>
                  <a:lnTo>
                    <a:pt x="183155" y="840184"/>
                  </a:lnTo>
                  <a:lnTo>
                    <a:pt x="218382" y="828494"/>
                  </a:lnTo>
                  <a:lnTo>
                    <a:pt x="249113" y="816685"/>
                  </a:lnTo>
                  <a:lnTo>
                    <a:pt x="277390" y="805116"/>
                  </a:lnTo>
                  <a:lnTo>
                    <a:pt x="305259" y="794146"/>
                  </a:lnTo>
                  <a:lnTo>
                    <a:pt x="360859" y="774484"/>
                  </a:lnTo>
                  <a:lnTo>
                    <a:pt x="409919" y="759618"/>
                  </a:lnTo>
                  <a:lnTo>
                    <a:pt x="448621" y="752904"/>
                  </a:lnTo>
                  <a:lnTo>
                    <a:pt x="466133" y="750986"/>
                  </a:lnTo>
                  <a:lnTo>
                    <a:pt x="484053" y="748109"/>
                  </a:lnTo>
                  <a:lnTo>
                    <a:pt x="526571" y="738038"/>
                  </a:lnTo>
                  <a:lnTo>
                    <a:pt x="562548" y="725090"/>
                  </a:lnTo>
                  <a:lnTo>
                    <a:pt x="566569" y="718316"/>
                  </a:lnTo>
                  <a:lnTo>
                    <a:pt x="563093" y="711183"/>
                  </a:lnTo>
                  <a:lnTo>
                    <a:pt x="564797" y="703330"/>
                  </a:lnTo>
                  <a:lnTo>
                    <a:pt x="621577" y="685283"/>
                  </a:lnTo>
                  <a:lnTo>
                    <a:pt x="674221" y="674264"/>
                  </a:lnTo>
                  <a:lnTo>
                    <a:pt x="732238" y="662816"/>
                  </a:lnTo>
                  <a:lnTo>
                    <a:pt x="785579" y="652412"/>
                  </a:lnTo>
                  <a:lnTo>
                    <a:pt x="824199" y="644524"/>
                  </a:lnTo>
                  <a:lnTo>
                    <a:pt x="845867" y="640328"/>
                  </a:lnTo>
                  <a:lnTo>
                    <a:pt x="850364" y="639729"/>
                  </a:lnTo>
                  <a:lnTo>
                    <a:pt x="851591" y="637691"/>
                  </a:lnTo>
                  <a:lnTo>
                    <a:pt x="863447" y="629178"/>
                  </a:lnTo>
                  <a:lnTo>
                    <a:pt x="891792" y="610356"/>
                  </a:lnTo>
                  <a:lnTo>
                    <a:pt x="928859" y="585059"/>
                  </a:lnTo>
                  <a:lnTo>
                    <a:pt x="968107" y="559763"/>
                  </a:lnTo>
                  <a:lnTo>
                    <a:pt x="1002994" y="540940"/>
                  </a:lnTo>
                  <a:lnTo>
                    <a:pt x="1054778" y="529910"/>
                  </a:lnTo>
                  <a:lnTo>
                    <a:pt x="1078013" y="529251"/>
                  </a:lnTo>
                  <a:lnTo>
                    <a:pt x="1103293" y="525594"/>
                  </a:lnTo>
                  <a:lnTo>
                    <a:pt x="1130276" y="517741"/>
                  </a:lnTo>
                  <a:lnTo>
                    <a:pt x="1157804" y="507850"/>
                  </a:lnTo>
                  <a:lnTo>
                    <a:pt x="1187512" y="496281"/>
                  </a:lnTo>
                  <a:lnTo>
                    <a:pt x="1221036" y="483393"/>
                  </a:lnTo>
                  <a:lnTo>
                    <a:pt x="1259670" y="468647"/>
                  </a:lnTo>
                  <a:lnTo>
                    <a:pt x="1302257" y="451742"/>
                  </a:lnTo>
                  <a:lnTo>
                    <a:pt x="1346751" y="433399"/>
                  </a:lnTo>
                  <a:lnTo>
                    <a:pt x="1391109" y="414337"/>
                  </a:lnTo>
                  <a:lnTo>
                    <a:pt x="1437511" y="393896"/>
                  </a:lnTo>
                  <a:lnTo>
                    <a:pt x="1486502" y="371656"/>
                  </a:lnTo>
                  <a:lnTo>
                    <a:pt x="1533586" y="348697"/>
                  </a:lnTo>
                  <a:lnTo>
                    <a:pt x="1574265" y="326098"/>
                  </a:lnTo>
                  <a:lnTo>
                    <a:pt x="1608879" y="302780"/>
                  </a:lnTo>
                  <a:lnTo>
                    <a:pt x="1639677" y="278622"/>
                  </a:lnTo>
                  <a:lnTo>
                    <a:pt x="1683286" y="237860"/>
                  </a:lnTo>
                  <a:lnTo>
                    <a:pt x="1699639" y="219157"/>
                  </a:lnTo>
                  <a:lnTo>
                    <a:pt x="1698821" y="212863"/>
                  </a:lnTo>
                  <a:lnTo>
                    <a:pt x="1656030" y="169283"/>
                  </a:lnTo>
                  <a:lnTo>
                    <a:pt x="1609151" y="138112"/>
                  </a:lnTo>
                  <a:lnTo>
                    <a:pt x="1569358" y="127562"/>
                  </a:lnTo>
                  <a:lnTo>
                    <a:pt x="1547622" y="125524"/>
                  </a:lnTo>
                  <a:lnTo>
                    <a:pt x="1521934" y="122766"/>
                  </a:lnTo>
                  <a:lnTo>
                    <a:pt x="1493384" y="118330"/>
                  </a:lnTo>
                  <a:lnTo>
                    <a:pt x="1462518" y="113175"/>
                  </a:lnTo>
                  <a:lnTo>
                    <a:pt x="1426472" y="108020"/>
                  </a:lnTo>
                  <a:lnTo>
                    <a:pt x="1382387" y="103584"/>
                  </a:lnTo>
                  <a:lnTo>
                    <a:pt x="1334836" y="101159"/>
                  </a:lnTo>
                  <a:lnTo>
                    <a:pt x="1276541" y="99533"/>
                  </a:lnTo>
                  <a:lnTo>
                    <a:pt x="1216291" y="97967"/>
                  </a:lnTo>
                  <a:lnTo>
                    <a:pt x="1162880" y="95727"/>
                  </a:lnTo>
                  <a:lnTo>
                    <a:pt x="1125098" y="92074"/>
                  </a:lnTo>
                  <a:lnTo>
                    <a:pt x="1109494" y="84282"/>
                  </a:lnTo>
                  <a:lnTo>
                    <a:pt x="1115831" y="73851"/>
                  </a:lnTo>
                  <a:lnTo>
                    <a:pt x="1122440" y="62941"/>
                  </a:lnTo>
                  <a:lnTo>
                    <a:pt x="1072348" y="48001"/>
                  </a:lnTo>
                  <a:lnTo>
                    <a:pt x="1023367" y="43029"/>
                  </a:lnTo>
                  <a:lnTo>
                    <a:pt x="967618" y="38610"/>
                  </a:lnTo>
                  <a:lnTo>
                    <a:pt x="912009" y="34558"/>
                  </a:lnTo>
                  <a:lnTo>
                    <a:pt x="863447" y="30691"/>
                  </a:lnTo>
                  <a:lnTo>
                    <a:pt x="810503" y="26315"/>
                  </a:lnTo>
                  <a:lnTo>
                    <a:pt x="760422" y="22539"/>
                  </a:lnTo>
                  <a:lnTo>
                    <a:pt x="716064" y="19002"/>
                  </a:lnTo>
                  <a:lnTo>
                    <a:pt x="680291" y="15345"/>
                  </a:lnTo>
                  <a:lnTo>
                    <a:pt x="654535" y="11509"/>
                  </a:lnTo>
                  <a:lnTo>
                    <a:pt x="636683" y="7672"/>
                  </a:lnTo>
                  <a:lnTo>
                    <a:pt x="624282" y="3836"/>
                  </a:lnTo>
                  <a:lnTo>
                    <a:pt x="614879" y="0"/>
                  </a:lnTo>
                </a:path>
              </a:pathLst>
            </a:custGeom>
            <a:ln w="3810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1934" y="2400829"/>
              <a:ext cx="122014" cy="15262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21739" y="2839720"/>
            <a:ext cx="2123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Laser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Terrain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Mapping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00" y="3733800"/>
            <a:ext cx="4805362" cy="268763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921952" y="5621020"/>
            <a:ext cx="7023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33CC33"/>
                </a:solidFill>
                <a:latin typeface="Arial MT"/>
                <a:cs typeface="Arial MT"/>
              </a:rPr>
              <a:t>Stanley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57200" y="4144962"/>
            <a:ext cx="4269105" cy="2473325"/>
            <a:chOff x="457200" y="4144962"/>
            <a:chExt cx="4269105" cy="2473325"/>
          </a:xfrm>
        </p:grpSpPr>
        <p:sp>
          <p:nvSpPr>
            <p:cNvPr id="12" name="object 12"/>
            <p:cNvSpPr/>
            <p:nvPr/>
          </p:nvSpPr>
          <p:spPr>
            <a:xfrm>
              <a:off x="595313" y="4144962"/>
              <a:ext cx="2247900" cy="238125"/>
            </a:xfrm>
            <a:custGeom>
              <a:avLst/>
              <a:gdLst/>
              <a:ahLst/>
              <a:cxnLst/>
              <a:rect l="l" t="t" r="r" b="b"/>
              <a:pathLst>
                <a:path w="2247900" h="238125">
                  <a:moveTo>
                    <a:pt x="2247900" y="0"/>
                  </a:moveTo>
                  <a:lnTo>
                    <a:pt x="0" y="0"/>
                  </a:lnTo>
                  <a:lnTo>
                    <a:pt x="0" y="238125"/>
                  </a:lnTo>
                  <a:lnTo>
                    <a:pt x="2247900" y="238125"/>
                  </a:lnTo>
                  <a:lnTo>
                    <a:pt x="2247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6400800"/>
              <a:ext cx="4268787" cy="21748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12140" y="3754120"/>
            <a:ext cx="2813050" cy="931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Human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Drivers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5"/>
              </a:spcBef>
            </a:pPr>
            <a:endParaRPr sz="1800">
              <a:latin typeface="Calibri"/>
              <a:cs typeface="Calibri"/>
            </a:endParaRPr>
          </a:p>
          <a:p>
            <a:pPr marL="1396365">
              <a:lnSpc>
                <a:spcPct val="100000"/>
              </a:lnSpc>
            </a:pPr>
            <a:r>
              <a:rPr sz="1600" spc="-10" dirty="0">
                <a:solidFill>
                  <a:srgbClr val="00CC99"/>
                </a:solidFill>
                <a:latin typeface="Arial MT"/>
                <a:cs typeface="Arial MT"/>
              </a:rPr>
              <a:t>Sebastian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29200" y="3733800"/>
            <a:ext cx="3979862" cy="265271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946140" y="3906520"/>
            <a:ext cx="1510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Adaptive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Vision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96000" y="1447800"/>
            <a:ext cx="2657475" cy="216058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817802" y="1544320"/>
            <a:ext cx="84709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390525">
              <a:lnSpc>
                <a:spcPts val="2100"/>
              </a:lnSpc>
              <a:spcBef>
                <a:spcPts val="219"/>
              </a:spcBef>
            </a:pPr>
            <a:r>
              <a:rPr sz="1800" b="1" spc="-30" dirty="0">
                <a:latin typeface="Calibri"/>
                <a:cs typeface="Calibri"/>
              </a:rPr>
              <a:t>Path </a:t>
            </a:r>
            <a:r>
              <a:rPr sz="1800" b="1" spc="-10" dirty="0">
                <a:latin typeface="Calibri"/>
                <a:cs typeface="Calibri"/>
              </a:rPr>
              <a:t>Planning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58740" y="6484619"/>
            <a:ext cx="371538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Images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and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movies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taken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from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Sebastian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Thrun</a:t>
            </a:r>
            <a:r>
              <a:rPr sz="1000" dirty="0">
                <a:latin typeface="MS PGothic"/>
                <a:cs typeface="MS PGothic"/>
              </a:rPr>
              <a:t>’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multimedia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80" dirty="0">
                <a:latin typeface="Calibri"/>
                <a:cs typeface="Calibri"/>
              </a:rPr>
              <a:t>website.</a:t>
            </a:r>
            <a:endParaRPr sz="1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437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Deep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Learning</a:t>
            </a:r>
            <a:r>
              <a:rPr b="0" spc="-6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in</a:t>
            </a:r>
            <a:r>
              <a:rPr b="0" spc="-6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the</a:t>
            </a:r>
            <a:r>
              <a:rPr b="0" spc="-6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Headlines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15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1002" y="1447799"/>
            <a:ext cx="3794125" cy="2316480"/>
            <a:chOff x="381002" y="1447799"/>
            <a:chExt cx="3794125" cy="2316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2" y="1567405"/>
              <a:ext cx="3657600" cy="21962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800" y="1447799"/>
              <a:ext cx="822157" cy="403063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69226" y="1490336"/>
            <a:ext cx="3111237" cy="4132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48200" y="2007348"/>
            <a:ext cx="3267636" cy="59615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49779" y="2734703"/>
            <a:ext cx="4085850" cy="96809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04800" y="4038599"/>
            <a:ext cx="4114800" cy="2634615"/>
            <a:chOff x="304800" y="4038599"/>
            <a:chExt cx="4114800" cy="263461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800" y="4038599"/>
              <a:ext cx="4114801" cy="137240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800" y="5369138"/>
              <a:ext cx="3375823" cy="1303706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58575" y="4038600"/>
            <a:ext cx="4256824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9581" y="4133970"/>
            <a:ext cx="1740941" cy="112700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627656" y="655637"/>
            <a:ext cx="2130425" cy="5978525"/>
            <a:chOff x="4627656" y="655637"/>
            <a:chExt cx="2130425" cy="59785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4856" y="5667375"/>
              <a:ext cx="966786" cy="9667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9575" y="2381974"/>
              <a:ext cx="1949393" cy="13232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54643" y="2332038"/>
              <a:ext cx="2103755" cy="338455"/>
            </a:xfrm>
            <a:custGeom>
              <a:avLst/>
              <a:gdLst/>
              <a:ahLst/>
              <a:cxnLst/>
              <a:rect l="l" t="t" r="r" b="b"/>
              <a:pathLst>
                <a:path w="2103754" h="338455">
                  <a:moveTo>
                    <a:pt x="2103437" y="0"/>
                  </a:moveTo>
                  <a:lnTo>
                    <a:pt x="0" y="0"/>
                  </a:lnTo>
                  <a:lnTo>
                    <a:pt x="0" y="338195"/>
                  </a:lnTo>
                  <a:lnTo>
                    <a:pt x="2103437" y="338195"/>
                  </a:lnTo>
                  <a:lnTo>
                    <a:pt x="2103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8924" y="779423"/>
              <a:ext cx="1948790" cy="14017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27656" y="655637"/>
              <a:ext cx="2011680" cy="339090"/>
            </a:xfrm>
            <a:custGeom>
              <a:avLst/>
              <a:gdLst/>
              <a:ahLst/>
              <a:cxnLst/>
              <a:rect l="l" t="t" r="r" b="b"/>
              <a:pathLst>
                <a:path w="2011679" h="339090">
                  <a:moveTo>
                    <a:pt x="2011362" y="0"/>
                  </a:moveTo>
                  <a:lnTo>
                    <a:pt x="0" y="0"/>
                  </a:lnTo>
                  <a:lnTo>
                    <a:pt x="0" y="338554"/>
                  </a:lnTo>
                  <a:lnTo>
                    <a:pt x="2011362" y="338554"/>
                  </a:lnTo>
                  <a:lnTo>
                    <a:pt x="20113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78578" y="3747862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0" y="101382"/>
                  </a:lnTo>
                  <a:lnTo>
                    <a:pt x="182142" y="101382"/>
                  </a:lnTo>
                  <a:lnTo>
                    <a:pt x="182142" y="232225"/>
                  </a:lnTo>
                  <a:lnTo>
                    <a:pt x="546425" y="232225"/>
                  </a:lnTo>
                  <a:lnTo>
                    <a:pt x="546425" y="101382"/>
                  </a:lnTo>
                  <a:lnTo>
                    <a:pt x="728567" y="101382"/>
                  </a:lnTo>
                  <a:lnTo>
                    <a:pt x="3642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78577" y="3747862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728568" y="101383"/>
                  </a:lnTo>
                  <a:lnTo>
                    <a:pt x="546426" y="101383"/>
                  </a:lnTo>
                  <a:lnTo>
                    <a:pt x="546426" y="232226"/>
                  </a:lnTo>
                  <a:lnTo>
                    <a:pt x="182142" y="232226"/>
                  </a:lnTo>
                  <a:lnTo>
                    <a:pt x="182142" y="101383"/>
                  </a:lnTo>
                  <a:lnTo>
                    <a:pt x="0" y="101383"/>
                  </a:lnTo>
                  <a:lnTo>
                    <a:pt x="364284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18253" y="2276250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0" y="101382"/>
                  </a:lnTo>
                  <a:lnTo>
                    <a:pt x="182142" y="101382"/>
                  </a:lnTo>
                  <a:lnTo>
                    <a:pt x="182142" y="232225"/>
                  </a:lnTo>
                  <a:lnTo>
                    <a:pt x="546425" y="232225"/>
                  </a:lnTo>
                  <a:lnTo>
                    <a:pt x="546425" y="101382"/>
                  </a:lnTo>
                  <a:lnTo>
                    <a:pt x="728567" y="101382"/>
                  </a:lnTo>
                  <a:lnTo>
                    <a:pt x="3642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18252" y="2276250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728568" y="101383"/>
                  </a:lnTo>
                  <a:lnTo>
                    <a:pt x="546426" y="101383"/>
                  </a:lnTo>
                  <a:lnTo>
                    <a:pt x="546426" y="232226"/>
                  </a:lnTo>
                  <a:lnTo>
                    <a:pt x="182142" y="232226"/>
                  </a:lnTo>
                  <a:lnTo>
                    <a:pt x="182142" y="101383"/>
                  </a:lnTo>
                  <a:lnTo>
                    <a:pt x="0" y="101383"/>
                  </a:lnTo>
                  <a:lnTo>
                    <a:pt x="364284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320883" y="6003607"/>
            <a:ext cx="6762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Arial MT"/>
                <a:cs typeface="Arial MT"/>
              </a:rPr>
              <a:t>pixels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0308" y="4546282"/>
            <a:ext cx="7181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Arial MT"/>
                <a:cs typeface="Arial MT"/>
              </a:rPr>
              <a:t>edges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34128" y="5294881"/>
            <a:ext cx="741680" cy="245110"/>
            <a:chOff x="5234128" y="5294881"/>
            <a:chExt cx="741680" cy="245110"/>
          </a:xfrm>
        </p:grpSpPr>
        <p:sp>
          <p:nvSpPr>
            <p:cNvPr id="16" name="object 16"/>
            <p:cNvSpPr/>
            <p:nvPr/>
          </p:nvSpPr>
          <p:spPr>
            <a:xfrm>
              <a:off x="5240478" y="5301231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0" y="101823"/>
                  </a:lnTo>
                  <a:lnTo>
                    <a:pt x="182142" y="101823"/>
                  </a:lnTo>
                  <a:lnTo>
                    <a:pt x="182142" y="232225"/>
                  </a:lnTo>
                  <a:lnTo>
                    <a:pt x="546426" y="232225"/>
                  </a:lnTo>
                  <a:lnTo>
                    <a:pt x="546426" y="101823"/>
                  </a:lnTo>
                  <a:lnTo>
                    <a:pt x="728568" y="101823"/>
                  </a:lnTo>
                  <a:lnTo>
                    <a:pt x="3642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40478" y="5301231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728568" y="101824"/>
                  </a:lnTo>
                  <a:lnTo>
                    <a:pt x="546426" y="101824"/>
                  </a:lnTo>
                  <a:lnTo>
                    <a:pt x="546426" y="232226"/>
                  </a:lnTo>
                  <a:lnTo>
                    <a:pt x="182142" y="232226"/>
                  </a:lnTo>
                  <a:lnTo>
                    <a:pt x="182142" y="101824"/>
                  </a:lnTo>
                  <a:lnTo>
                    <a:pt x="0" y="101824"/>
                  </a:lnTo>
                  <a:lnTo>
                    <a:pt x="364284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940008" y="2719070"/>
            <a:ext cx="14795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object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parts </a:t>
            </a:r>
            <a:r>
              <a:rPr sz="2000" spc="-10" dirty="0">
                <a:latin typeface="Arial MT"/>
                <a:cs typeface="Arial MT"/>
              </a:rPr>
              <a:t>(combination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edges)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27308" y="1315720"/>
            <a:ext cx="1592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object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models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246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Deep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Belief</a:t>
            </a:r>
            <a:r>
              <a:rPr b="0" spc="-9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Net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on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Face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Images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558800" y="1104900"/>
            <a:ext cx="4495800" cy="5684520"/>
            <a:chOff x="558800" y="1104900"/>
            <a:chExt cx="4495800" cy="568452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800" y="1104900"/>
              <a:ext cx="3332034" cy="470715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1100" y="4711700"/>
              <a:ext cx="2590800" cy="5969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7890" y="5842000"/>
              <a:ext cx="1233923" cy="9469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97300" y="5029200"/>
              <a:ext cx="1257300" cy="10795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890834" y="5105400"/>
              <a:ext cx="1062355" cy="878205"/>
            </a:xfrm>
            <a:custGeom>
              <a:avLst/>
              <a:gdLst/>
              <a:ahLst/>
              <a:cxnLst/>
              <a:rect l="l" t="t" r="r" b="b"/>
              <a:pathLst>
                <a:path w="1062354" h="878204">
                  <a:moveTo>
                    <a:pt x="0" y="0"/>
                  </a:moveTo>
                  <a:lnTo>
                    <a:pt x="1062166" y="877888"/>
                  </a:lnTo>
                </a:path>
              </a:pathLst>
            </a:custGeom>
            <a:ln w="762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8700" y="4089399"/>
              <a:ext cx="1206500" cy="7366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47409" y="4168953"/>
              <a:ext cx="1021715" cy="530225"/>
            </a:xfrm>
            <a:custGeom>
              <a:avLst/>
              <a:gdLst/>
              <a:ahLst/>
              <a:cxnLst/>
              <a:rect l="l" t="t" r="r" b="b"/>
              <a:pathLst>
                <a:path w="1021714" h="530225">
                  <a:moveTo>
                    <a:pt x="0" y="0"/>
                  </a:moveTo>
                  <a:lnTo>
                    <a:pt x="1021516" y="530046"/>
                  </a:lnTo>
                </a:path>
              </a:pathLst>
            </a:custGeom>
            <a:ln w="762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4400" y="3098799"/>
              <a:ext cx="1282700" cy="3683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524850" y="3175000"/>
              <a:ext cx="1115695" cy="168910"/>
            </a:xfrm>
            <a:custGeom>
              <a:avLst/>
              <a:gdLst/>
              <a:ahLst/>
              <a:cxnLst/>
              <a:rect l="l" t="t" r="r" b="b"/>
              <a:pathLst>
                <a:path w="1115695" h="168910">
                  <a:moveTo>
                    <a:pt x="0" y="168675"/>
                  </a:moveTo>
                  <a:lnTo>
                    <a:pt x="1115506" y="0"/>
                  </a:lnTo>
                </a:path>
              </a:pathLst>
            </a:custGeom>
            <a:ln w="762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29000" y="1485899"/>
              <a:ext cx="1295400" cy="10922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512150" y="1562100"/>
              <a:ext cx="1115695" cy="904240"/>
            </a:xfrm>
            <a:custGeom>
              <a:avLst/>
              <a:gdLst/>
              <a:ahLst/>
              <a:cxnLst/>
              <a:rect l="l" t="t" r="r" b="b"/>
              <a:pathLst>
                <a:path w="1115695" h="904239">
                  <a:moveTo>
                    <a:pt x="0" y="903687"/>
                  </a:moveTo>
                  <a:lnTo>
                    <a:pt x="1115506" y="0"/>
                  </a:lnTo>
                </a:path>
              </a:pathLst>
            </a:custGeom>
            <a:ln w="762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8739" y="6392873"/>
            <a:ext cx="1400175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materials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Andrew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160" y="390525"/>
            <a:ext cx="818223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5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 Schedule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4" y="1753266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241250 w 3182692"/>
              <a:gd name="connsiteY2" fmla="*/ 0 h 18288"/>
              <a:gd name="connsiteX3" fmla="*/ 1909615 w 3182692"/>
              <a:gd name="connsiteY3" fmla="*/ 0 h 18288"/>
              <a:gd name="connsiteX4" fmla="*/ 2577981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482500 w 3182692"/>
              <a:gd name="connsiteY7" fmla="*/ 18288 h 18288"/>
              <a:gd name="connsiteX8" fmla="*/ 1782308 w 3182692"/>
              <a:gd name="connsiteY8" fmla="*/ 18288 h 18288"/>
              <a:gd name="connsiteX9" fmla="*/ 1145769 w 3182692"/>
              <a:gd name="connsiteY9" fmla="*/ 18288 h 18288"/>
              <a:gd name="connsiteX10" fmla="*/ 0 w 3182692"/>
              <a:gd name="connsiteY10" fmla="*/ 18288 h 18288"/>
              <a:gd name="connsiteX11" fmla="*/ 0 w 3182692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126686" y="-21366"/>
                  <a:pt x="467788" y="9025"/>
                  <a:pt x="604711" y="0"/>
                </a:cubicBezTo>
                <a:cubicBezTo>
                  <a:pt x="741634" y="-9025"/>
                  <a:pt x="1061620" y="6814"/>
                  <a:pt x="1241250" y="0"/>
                </a:cubicBezTo>
                <a:cubicBezTo>
                  <a:pt x="1420880" y="-6814"/>
                  <a:pt x="1713773" y="13383"/>
                  <a:pt x="1909615" y="0"/>
                </a:cubicBezTo>
                <a:cubicBezTo>
                  <a:pt x="2105457" y="-13383"/>
                  <a:pt x="2257256" y="13567"/>
                  <a:pt x="2577981" y="0"/>
                </a:cubicBezTo>
                <a:cubicBezTo>
                  <a:pt x="2898706" y="-13567"/>
                  <a:pt x="3026063" y="6328"/>
                  <a:pt x="3182692" y="0"/>
                </a:cubicBezTo>
                <a:cubicBezTo>
                  <a:pt x="3181983" y="8157"/>
                  <a:pt x="3182279" y="12125"/>
                  <a:pt x="3182692" y="18288"/>
                </a:cubicBezTo>
                <a:cubicBezTo>
                  <a:pt x="2998421" y="21742"/>
                  <a:pt x="2675038" y="19014"/>
                  <a:pt x="2482500" y="18288"/>
                </a:cubicBezTo>
                <a:cubicBezTo>
                  <a:pt x="2289962" y="17562"/>
                  <a:pt x="1930644" y="6834"/>
                  <a:pt x="1782308" y="18288"/>
                </a:cubicBezTo>
                <a:cubicBezTo>
                  <a:pt x="1633972" y="29742"/>
                  <a:pt x="1287388" y="-1992"/>
                  <a:pt x="1145769" y="18288"/>
                </a:cubicBezTo>
                <a:cubicBezTo>
                  <a:pt x="1004150" y="38568"/>
                  <a:pt x="256377" y="-37438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83446" y="18201"/>
                  <a:pt x="432812" y="7290"/>
                  <a:pt x="604711" y="0"/>
                </a:cubicBezTo>
                <a:cubicBezTo>
                  <a:pt x="776610" y="-7290"/>
                  <a:pt x="982253" y="15478"/>
                  <a:pt x="1145769" y="0"/>
                </a:cubicBezTo>
                <a:cubicBezTo>
                  <a:pt x="1309285" y="-15478"/>
                  <a:pt x="1514247" y="-25520"/>
                  <a:pt x="1845961" y="0"/>
                </a:cubicBezTo>
                <a:cubicBezTo>
                  <a:pt x="2177675" y="25520"/>
                  <a:pt x="2297588" y="16646"/>
                  <a:pt x="2450673" y="0"/>
                </a:cubicBezTo>
                <a:cubicBezTo>
                  <a:pt x="2603758" y="-16646"/>
                  <a:pt x="3023048" y="-21196"/>
                  <a:pt x="3182692" y="0"/>
                </a:cubicBezTo>
                <a:cubicBezTo>
                  <a:pt x="3182428" y="4493"/>
                  <a:pt x="3183076" y="9472"/>
                  <a:pt x="3182692" y="18288"/>
                </a:cubicBezTo>
                <a:cubicBezTo>
                  <a:pt x="3039109" y="-12701"/>
                  <a:pt x="2823860" y="13848"/>
                  <a:pt x="2546154" y="18288"/>
                </a:cubicBezTo>
                <a:cubicBezTo>
                  <a:pt x="2268448" y="22728"/>
                  <a:pt x="2098674" y="5291"/>
                  <a:pt x="1845961" y="18288"/>
                </a:cubicBezTo>
                <a:cubicBezTo>
                  <a:pt x="1593248" y="31285"/>
                  <a:pt x="1456743" y="27560"/>
                  <a:pt x="1304904" y="18288"/>
                </a:cubicBezTo>
                <a:cubicBezTo>
                  <a:pt x="1153065" y="9016"/>
                  <a:pt x="947204" y="11126"/>
                  <a:pt x="668365" y="18288"/>
                </a:cubicBezTo>
                <a:cubicBezTo>
                  <a:pt x="389526" y="25450"/>
                  <a:pt x="288244" y="-4628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17B883-7649-0B05-7CB8-4D9303267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82" y="3656658"/>
            <a:ext cx="7588949" cy="18403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375" y="3787140"/>
            <a:ext cx="1949098" cy="13230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00325" y="3787140"/>
            <a:ext cx="1949098" cy="13230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8375" y="3779161"/>
            <a:ext cx="1949098" cy="13214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21500" y="3771224"/>
            <a:ext cx="1949098" cy="132147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19100" y="350519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80" h="338454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2700" y="351154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79" h="338454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48200" y="3511550"/>
            <a:ext cx="4253230" cy="338455"/>
          </a:xfrm>
          <a:custGeom>
            <a:avLst/>
            <a:gdLst/>
            <a:ahLst/>
            <a:cxnLst/>
            <a:rect l="l" t="t" r="r" b="b"/>
            <a:pathLst>
              <a:path w="4253230" h="338454">
                <a:moveTo>
                  <a:pt x="2212975" y="0"/>
                </a:moveTo>
                <a:lnTo>
                  <a:pt x="0" y="0"/>
                </a:lnTo>
                <a:lnTo>
                  <a:pt x="0" y="338137"/>
                </a:lnTo>
                <a:lnTo>
                  <a:pt x="2212975" y="338137"/>
                </a:lnTo>
                <a:lnTo>
                  <a:pt x="2212975" y="0"/>
                </a:lnTo>
                <a:close/>
              </a:path>
              <a:path w="4253230" h="338454">
                <a:moveTo>
                  <a:pt x="4252912" y="0"/>
                </a:moveTo>
                <a:lnTo>
                  <a:pt x="2239962" y="0"/>
                </a:lnTo>
                <a:lnTo>
                  <a:pt x="2239962" y="338137"/>
                </a:lnTo>
                <a:lnTo>
                  <a:pt x="4252912" y="338137"/>
                </a:lnTo>
                <a:lnTo>
                  <a:pt x="4252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375" y="2034527"/>
            <a:ext cx="1949098" cy="140241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00325" y="2036114"/>
            <a:ext cx="1949098" cy="140241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78375" y="2032939"/>
            <a:ext cx="1949098" cy="140241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21500" y="2018652"/>
            <a:ext cx="1949098" cy="140241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419100" y="179069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80" h="338455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90800" y="179069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79" h="338455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24400" y="179069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79" h="338455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62487" y="1644649"/>
            <a:ext cx="4253230" cy="484505"/>
          </a:xfrm>
          <a:custGeom>
            <a:avLst/>
            <a:gdLst/>
            <a:ahLst/>
            <a:cxnLst/>
            <a:rect l="l" t="t" r="r" b="b"/>
            <a:pathLst>
              <a:path w="4253230" h="484505">
                <a:moveTo>
                  <a:pt x="4252912" y="0"/>
                </a:moveTo>
                <a:lnTo>
                  <a:pt x="2239962" y="0"/>
                </a:lnTo>
                <a:lnTo>
                  <a:pt x="2239962" y="146050"/>
                </a:lnTo>
                <a:lnTo>
                  <a:pt x="2212975" y="146050"/>
                </a:lnTo>
                <a:lnTo>
                  <a:pt x="2212975" y="0"/>
                </a:lnTo>
                <a:lnTo>
                  <a:pt x="0" y="0"/>
                </a:lnTo>
                <a:lnTo>
                  <a:pt x="0" y="338137"/>
                </a:lnTo>
                <a:lnTo>
                  <a:pt x="2209800" y="338137"/>
                </a:lnTo>
                <a:lnTo>
                  <a:pt x="2209800" y="484187"/>
                </a:lnTo>
                <a:lnTo>
                  <a:pt x="4222750" y="484187"/>
                </a:lnTo>
                <a:lnTo>
                  <a:pt x="4222750" y="338137"/>
                </a:lnTo>
                <a:lnTo>
                  <a:pt x="4252912" y="338137"/>
                </a:lnTo>
                <a:lnTo>
                  <a:pt x="4252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781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Learning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of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Object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Parts</a:t>
            </a:r>
          </a:p>
        </p:txBody>
      </p:sp>
      <p:sp>
        <p:nvSpPr>
          <p:cNvPr id="18" name="object 18"/>
          <p:cNvSpPr/>
          <p:nvPr/>
        </p:nvSpPr>
        <p:spPr>
          <a:xfrm>
            <a:off x="479425" y="163829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80" h="338455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66987" y="164464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79" h="338455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868362" y="5099050"/>
            <a:ext cx="1143635" cy="1149350"/>
            <a:chOff x="868362" y="5099050"/>
            <a:chExt cx="1143635" cy="114935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8362" y="5508066"/>
              <a:ext cx="1143281" cy="74033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5400" y="51054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5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95399" y="51054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5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009900" y="5114925"/>
            <a:ext cx="1143635" cy="1133475"/>
            <a:chOff x="3009900" y="5114925"/>
            <a:chExt cx="1143635" cy="1133475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09900" y="5508066"/>
              <a:ext cx="1143282" cy="74033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429000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28999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181600" y="5114925"/>
            <a:ext cx="1143635" cy="1133475"/>
            <a:chOff x="5181600" y="5114925"/>
            <a:chExt cx="1143635" cy="1133475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81600" y="5508066"/>
              <a:ext cx="1143282" cy="74033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630861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20" y="0"/>
                  </a:moveTo>
                  <a:lnTo>
                    <a:pt x="0" y="119898"/>
                  </a:lnTo>
                  <a:lnTo>
                    <a:pt x="68660" y="119898"/>
                  </a:lnTo>
                  <a:lnTo>
                    <a:pt x="68660" y="365125"/>
                  </a:lnTo>
                  <a:lnTo>
                    <a:pt x="205978" y="365125"/>
                  </a:lnTo>
                  <a:lnTo>
                    <a:pt x="205978" y="119898"/>
                  </a:lnTo>
                  <a:lnTo>
                    <a:pt x="274638" y="119898"/>
                  </a:lnTo>
                  <a:lnTo>
                    <a:pt x="1373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30861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353300" y="5114925"/>
            <a:ext cx="1143635" cy="1157605"/>
            <a:chOff x="7353300" y="5114925"/>
            <a:chExt cx="1143635" cy="1157605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53300" y="5531878"/>
              <a:ext cx="1143282" cy="74033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764461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20" y="0"/>
                  </a:moveTo>
                  <a:lnTo>
                    <a:pt x="0" y="119898"/>
                  </a:lnTo>
                  <a:lnTo>
                    <a:pt x="68660" y="119898"/>
                  </a:lnTo>
                  <a:lnTo>
                    <a:pt x="68660" y="365125"/>
                  </a:lnTo>
                  <a:lnTo>
                    <a:pt x="205978" y="365125"/>
                  </a:lnTo>
                  <a:lnTo>
                    <a:pt x="205978" y="119898"/>
                  </a:lnTo>
                  <a:lnTo>
                    <a:pt x="274638" y="119898"/>
                  </a:lnTo>
                  <a:lnTo>
                    <a:pt x="1373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64461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289049" y="3422650"/>
            <a:ext cx="287655" cy="377825"/>
            <a:chOff x="1289049" y="3422650"/>
            <a:chExt cx="287655" cy="377825"/>
          </a:xfrm>
        </p:grpSpPr>
        <p:sp>
          <p:nvSpPr>
            <p:cNvPr id="37" name="object 37"/>
            <p:cNvSpPr/>
            <p:nvPr/>
          </p:nvSpPr>
          <p:spPr>
            <a:xfrm>
              <a:off x="1295400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5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95399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5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3422649" y="3422650"/>
            <a:ext cx="287655" cy="377825"/>
            <a:chOff x="3422649" y="3422650"/>
            <a:chExt cx="287655" cy="377825"/>
          </a:xfrm>
        </p:grpSpPr>
        <p:sp>
          <p:nvSpPr>
            <p:cNvPr id="40" name="object 40"/>
            <p:cNvSpPr/>
            <p:nvPr/>
          </p:nvSpPr>
          <p:spPr>
            <a:xfrm>
              <a:off x="3429000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28999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5632449" y="3422650"/>
            <a:ext cx="287655" cy="377825"/>
            <a:chOff x="5632449" y="3422650"/>
            <a:chExt cx="287655" cy="377825"/>
          </a:xfrm>
        </p:grpSpPr>
        <p:sp>
          <p:nvSpPr>
            <p:cNvPr id="43" name="object 43"/>
            <p:cNvSpPr/>
            <p:nvPr/>
          </p:nvSpPr>
          <p:spPr>
            <a:xfrm>
              <a:off x="5638800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638799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7727949" y="3422650"/>
            <a:ext cx="287655" cy="377825"/>
            <a:chOff x="7727949" y="3422650"/>
            <a:chExt cx="287655" cy="377825"/>
          </a:xfrm>
        </p:grpSpPr>
        <p:sp>
          <p:nvSpPr>
            <p:cNvPr id="46" name="object 46"/>
            <p:cNvSpPr/>
            <p:nvPr/>
          </p:nvSpPr>
          <p:spPr>
            <a:xfrm>
              <a:off x="7734299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734299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8739" y="6578018"/>
            <a:ext cx="172085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credit: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Andrew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3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8381" y="5762610"/>
            <a:ext cx="1432334" cy="92751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84489" y="538564"/>
            <a:ext cx="3075305" cy="2285365"/>
            <a:chOff x="1284489" y="538564"/>
            <a:chExt cx="3075305" cy="22853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2223" y="877734"/>
              <a:ext cx="2868621" cy="194603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84489" y="538564"/>
              <a:ext cx="3075305" cy="424180"/>
            </a:xfrm>
            <a:custGeom>
              <a:avLst/>
              <a:gdLst/>
              <a:ahLst/>
              <a:cxnLst/>
              <a:rect l="l" t="t" r="r" b="b"/>
              <a:pathLst>
                <a:path w="3075304" h="424180">
                  <a:moveTo>
                    <a:pt x="3074785" y="0"/>
                  </a:moveTo>
                  <a:lnTo>
                    <a:pt x="0" y="0"/>
                  </a:lnTo>
                  <a:lnTo>
                    <a:pt x="0" y="424150"/>
                  </a:lnTo>
                  <a:lnTo>
                    <a:pt x="3074785" y="424150"/>
                  </a:lnTo>
                  <a:lnTo>
                    <a:pt x="30747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216869" y="2837307"/>
            <a:ext cx="3075305" cy="2884805"/>
            <a:chOff x="1216869" y="2837307"/>
            <a:chExt cx="3075305" cy="288480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601" y="3308208"/>
              <a:ext cx="2979257" cy="19459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16869" y="2966967"/>
              <a:ext cx="3075305" cy="424180"/>
            </a:xfrm>
            <a:custGeom>
              <a:avLst/>
              <a:gdLst/>
              <a:ahLst/>
              <a:cxnLst/>
              <a:rect l="l" t="t" r="r" b="b"/>
              <a:pathLst>
                <a:path w="3075304" h="424179">
                  <a:moveTo>
                    <a:pt x="3074785" y="0"/>
                  </a:moveTo>
                  <a:lnTo>
                    <a:pt x="0" y="0"/>
                  </a:lnTo>
                  <a:lnTo>
                    <a:pt x="0" y="424150"/>
                  </a:lnTo>
                  <a:lnTo>
                    <a:pt x="3074785" y="424150"/>
                  </a:lnTo>
                  <a:lnTo>
                    <a:pt x="30747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3384" y="5258139"/>
              <a:ext cx="344170" cy="457834"/>
            </a:xfrm>
            <a:custGeom>
              <a:avLst/>
              <a:gdLst/>
              <a:ahLst/>
              <a:cxnLst/>
              <a:rect l="l" t="t" r="r" b="b"/>
              <a:pathLst>
                <a:path w="344169" h="457835">
                  <a:moveTo>
                    <a:pt x="172038" y="0"/>
                  </a:moveTo>
                  <a:lnTo>
                    <a:pt x="0" y="150213"/>
                  </a:lnTo>
                  <a:lnTo>
                    <a:pt x="86019" y="150213"/>
                  </a:lnTo>
                  <a:lnTo>
                    <a:pt x="86019" y="457439"/>
                  </a:lnTo>
                  <a:lnTo>
                    <a:pt x="258056" y="457439"/>
                  </a:lnTo>
                  <a:lnTo>
                    <a:pt x="258056" y="150213"/>
                  </a:lnTo>
                  <a:lnTo>
                    <a:pt x="344074" y="150213"/>
                  </a:lnTo>
                  <a:lnTo>
                    <a:pt x="17203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53384" y="5258139"/>
              <a:ext cx="344170" cy="457834"/>
            </a:xfrm>
            <a:custGeom>
              <a:avLst/>
              <a:gdLst/>
              <a:ahLst/>
              <a:cxnLst/>
              <a:rect l="l" t="t" r="r" b="b"/>
              <a:pathLst>
                <a:path w="344169" h="457835">
                  <a:moveTo>
                    <a:pt x="172037" y="0"/>
                  </a:moveTo>
                  <a:lnTo>
                    <a:pt x="344074" y="150212"/>
                  </a:lnTo>
                  <a:lnTo>
                    <a:pt x="258056" y="150212"/>
                  </a:lnTo>
                  <a:lnTo>
                    <a:pt x="258056" y="457439"/>
                  </a:lnTo>
                  <a:lnTo>
                    <a:pt x="86018" y="457439"/>
                  </a:lnTo>
                  <a:lnTo>
                    <a:pt x="86018" y="150212"/>
                  </a:lnTo>
                  <a:lnTo>
                    <a:pt x="0" y="150212"/>
                  </a:lnTo>
                  <a:lnTo>
                    <a:pt x="172037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73274" y="2843657"/>
              <a:ext cx="344170" cy="457834"/>
            </a:xfrm>
            <a:custGeom>
              <a:avLst/>
              <a:gdLst/>
              <a:ahLst/>
              <a:cxnLst/>
              <a:rect l="l" t="t" r="r" b="b"/>
              <a:pathLst>
                <a:path w="344169" h="457835">
                  <a:moveTo>
                    <a:pt x="172036" y="0"/>
                  </a:moveTo>
                  <a:lnTo>
                    <a:pt x="0" y="150213"/>
                  </a:lnTo>
                  <a:lnTo>
                    <a:pt x="86018" y="150213"/>
                  </a:lnTo>
                  <a:lnTo>
                    <a:pt x="86018" y="457440"/>
                  </a:lnTo>
                  <a:lnTo>
                    <a:pt x="258056" y="457440"/>
                  </a:lnTo>
                  <a:lnTo>
                    <a:pt x="258056" y="150213"/>
                  </a:lnTo>
                  <a:lnTo>
                    <a:pt x="344074" y="150213"/>
                  </a:lnTo>
                  <a:lnTo>
                    <a:pt x="1720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73274" y="2843657"/>
              <a:ext cx="344170" cy="457834"/>
            </a:xfrm>
            <a:custGeom>
              <a:avLst/>
              <a:gdLst/>
              <a:ahLst/>
              <a:cxnLst/>
              <a:rect l="l" t="t" r="r" b="b"/>
              <a:pathLst>
                <a:path w="344169" h="457835">
                  <a:moveTo>
                    <a:pt x="172037" y="0"/>
                  </a:moveTo>
                  <a:lnTo>
                    <a:pt x="344074" y="150212"/>
                  </a:lnTo>
                  <a:lnTo>
                    <a:pt x="258056" y="150212"/>
                  </a:lnTo>
                  <a:lnTo>
                    <a:pt x="258056" y="457439"/>
                  </a:lnTo>
                  <a:lnTo>
                    <a:pt x="86018" y="457439"/>
                  </a:lnTo>
                  <a:lnTo>
                    <a:pt x="86018" y="150212"/>
                  </a:lnTo>
                  <a:lnTo>
                    <a:pt x="0" y="150212"/>
                  </a:lnTo>
                  <a:lnTo>
                    <a:pt x="172037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0290">
              <a:lnSpc>
                <a:spcPct val="100000"/>
              </a:lnSpc>
              <a:spcBef>
                <a:spcPts val="100"/>
              </a:spcBef>
            </a:pPr>
            <a:r>
              <a:rPr b="0" spc="-35" dirty="0">
                <a:latin typeface="Calibri"/>
                <a:cs typeface="Calibri"/>
              </a:rPr>
              <a:t>Training</a:t>
            </a:r>
            <a:r>
              <a:rPr b="0" spc="-1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on</a:t>
            </a:r>
            <a:r>
              <a:rPr b="0" spc="-14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Multiple</a:t>
            </a:r>
            <a:r>
              <a:rPr b="0" spc="-13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Objects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8739" y="6578018"/>
            <a:ext cx="172085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credit: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Andrew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3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60302" rIns="0" bIns="0" rtlCol="0">
            <a:spAutoFit/>
          </a:bodyPr>
          <a:lstStyle/>
          <a:p>
            <a:pPr marL="3962400" marR="5080">
              <a:lnSpc>
                <a:spcPct val="100699"/>
              </a:lnSpc>
              <a:spcBef>
                <a:spcPts val="80"/>
              </a:spcBef>
            </a:pPr>
            <a:r>
              <a:rPr sz="2400" spc="-25" dirty="0"/>
              <a:t>Trained</a:t>
            </a:r>
            <a:r>
              <a:rPr sz="2400" spc="-60" dirty="0"/>
              <a:t> </a:t>
            </a:r>
            <a:r>
              <a:rPr sz="2400" dirty="0"/>
              <a:t>on</a:t>
            </a:r>
            <a:r>
              <a:rPr sz="2400" spc="-55" dirty="0"/>
              <a:t> </a:t>
            </a:r>
            <a:r>
              <a:rPr sz="2400" dirty="0"/>
              <a:t>4</a:t>
            </a:r>
            <a:r>
              <a:rPr sz="2400" spc="-60" dirty="0"/>
              <a:t> </a:t>
            </a:r>
            <a:r>
              <a:rPr sz="2400" dirty="0"/>
              <a:t>classes</a:t>
            </a:r>
            <a:r>
              <a:rPr sz="2400" spc="-60" dirty="0"/>
              <a:t> </a:t>
            </a:r>
            <a:r>
              <a:rPr sz="2400" dirty="0"/>
              <a:t>(cars,</a:t>
            </a:r>
            <a:r>
              <a:rPr sz="2400" spc="-55" dirty="0"/>
              <a:t> </a:t>
            </a:r>
            <a:r>
              <a:rPr sz="2400" spc="-10" dirty="0"/>
              <a:t>faces, motorbikes,</a:t>
            </a:r>
            <a:r>
              <a:rPr sz="2400" spc="-75" dirty="0"/>
              <a:t> </a:t>
            </a:r>
            <a:r>
              <a:rPr sz="2400" spc="-10" dirty="0"/>
              <a:t>airplanes).</a:t>
            </a:r>
            <a:endParaRPr sz="2400"/>
          </a:p>
          <a:p>
            <a:pPr marL="3962400" marR="273685">
              <a:lnSpc>
                <a:spcPct val="100699"/>
              </a:lnSpc>
              <a:spcBef>
                <a:spcPts val="600"/>
              </a:spcBef>
            </a:pPr>
            <a:r>
              <a:rPr sz="2400" dirty="0"/>
              <a:t>Second</a:t>
            </a:r>
            <a:r>
              <a:rPr sz="2400" spc="-70" dirty="0"/>
              <a:t> </a:t>
            </a:r>
            <a:r>
              <a:rPr sz="2400" dirty="0"/>
              <a:t>layer:</a:t>
            </a:r>
            <a:r>
              <a:rPr sz="2400" spc="-70" dirty="0"/>
              <a:t> </a:t>
            </a:r>
            <a:r>
              <a:rPr sz="2400" spc="-25" dirty="0"/>
              <a:t>Shared-</a:t>
            </a:r>
            <a:r>
              <a:rPr sz="2400" spc="-10" dirty="0"/>
              <a:t>features </a:t>
            </a:r>
            <a:r>
              <a:rPr sz="2400" dirty="0"/>
              <a:t>and</a:t>
            </a:r>
            <a:r>
              <a:rPr sz="2400" spc="-25" dirty="0"/>
              <a:t> object-</a:t>
            </a:r>
            <a:r>
              <a:rPr sz="2400" dirty="0"/>
              <a:t>specific</a:t>
            </a:r>
            <a:r>
              <a:rPr sz="2400" spc="-30" dirty="0"/>
              <a:t> </a:t>
            </a:r>
            <a:r>
              <a:rPr sz="2400" spc="-10" dirty="0"/>
              <a:t>features.</a:t>
            </a:r>
            <a:endParaRPr sz="2400"/>
          </a:p>
          <a:p>
            <a:pPr marL="3962400" marR="835660">
              <a:lnSpc>
                <a:spcPts val="2800"/>
              </a:lnSpc>
              <a:spcBef>
                <a:spcPts val="780"/>
              </a:spcBef>
            </a:pPr>
            <a:r>
              <a:rPr sz="2400" dirty="0"/>
              <a:t>Third</a:t>
            </a:r>
            <a:r>
              <a:rPr sz="2400" spc="-90" dirty="0"/>
              <a:t> </a:t>
            </a:r>
            <a:r>
              <a:rPr sz="2400" dirty="0"/>
              <a:t>layer:</a:t>
            </a:r>
            <a:r>
              <a:rPr sz="2400" spc="-95" dirty="0"/>
              <a:t> </a:t>
            </a:r>
            <a:r>
              <a:rPr sz="2400" dirty="0"/>
              <a:t>More</a:t>
            </a:r>
            <a:r>
              <a:rPr sz="2400" spc="-90" dirty="0"/>
              <a:t> </a:t>
            </a:r>
            <a:r>
              <a:rPr sz="2400" spc="-10" dirty="0"/>
              <a:t>specific features.</a:t>
            </a: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Scene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Labeling</a:t>
            </a:r>
            <a:r>
              <a:rPr b="0" spc="-7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via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Deep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34" y="1681458"/>
            <a:ext cx="9036877" cy="35007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5607" y="6281419"/>
            <a:ext cx="3531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[Farabet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al.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ICML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2012,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PAMI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2013]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4162" y="2201475"/>
            <a:ext cx="7001780" cy="318407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7363" y="2382520"/>
            <a:ext cx="10902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Input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images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3296920"/>
            <a:ext cx="1196340" cy="19710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43180">
              <a:lnSpc>
                <a:spcPct val="99000"/>
              </a:lnSpc>
              <a:spcBef>
                <a:spcPts val="120"/>
              </a:spcBef>
            </a:pPr>
            <a:r>
              <a:rPr sz="1600" dirty="0">
                <a:latin typeface="Calibri"/>
                <a:cs typeface="Calibri"/>
              </a:rPr>
              <a:t>Samples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from </a:t>
            </a:r>
            <a:r>
              <a:rPr sz="1600" spc="-10" dirty="0">
                <a:latin typeface="Calibri"/>
                <a:cs typeface="Calibri"/>
              </a:rPr>
              <a:t>feedforward Inference (control</a:t>
            </a:r>
            <a:r>
              <a:rPr sz="2000" spc="-1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50800" marR="5080" algn="just">
              <a:lnSpc>
                <a:spcPts val="1900"/>
              </a:lnSpc>
              <a:spcBef>
                <a:spcPts val="1580"/>
              </a:spcBef>
            </a:pPr>
            <a:r>
              <a:rPr sz="1600" dirty="0">
                <a:latin typeface="Calibri"/>
                <a:cs typeface="Calibri"/>
              </a:rPr>
              <a:t>Samples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from </a:t>
            </a:r>
            <a:r>
              <a:rPr sz="1600" dirty="0">
                <a:latin typeface="Calibri"/>
                <a:cs typeface="Calibri"/>
              </a:rPr>
              <a:t>Full</a:t>
            </a:r>
            <a:r>
              <a:rPr sz="1600" spc="-10" dirty="0">
                <a:latin typeface="Calibri"/>
                <a:cs typeface="Calibri"/>
              </a:rPr>
              <a:t> posterior inference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Calibri"/>
                <a:cs typeface="Calibri"/>
              </a:rPr>
              <a:t>Inference</a:t>
            </a:r>
            <a:r>
              <a:rPr b="0" spc="-1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from</a:t>
            </a:r>
            <a:r>
              <a:rPr b="0" spc="-1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Deep</a:t>
            </a:r>
            <a:r>
              <a:rPr b="0" spc="-114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Learned</a:t>
            </a:r>
            <a:r>
              <a:rPr b="0" spc="-11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Models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5440" y="972820"/>
            <a:ext cx="78225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Generating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posterior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samples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faces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MS PGothic"/>
                <a:cs typeface="MS PGothic"/>
              </a:rPr>
              <a:t>“</a:t>
            </a:r>
            <a:r>
              <a:rPr sz="2000" dirty="0">
                <a:latin typeface="Calibri"/>
                <a:cs typeface="Calibri"/>
              </a:rPr>
              <a:t>filling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</a:t>
            </a:r>
            <a:r>
              <a:rPr sz="2000" spc="-10" dirty="0">
                <a:latin typeface="MS PGothic"/>
                <a:cs typeface="MS PGothic"/>
              </a:rPr>
              <a:t>”</a:t>
            </a:r>
            <a:r>
              <a:rPr sz="2000" spc="-160" dirty="0">
                <a:latin typeface="MS PGothic"/>
                <a:cs typeface="MS PGothic"/>
              </a:rPr>
              <a:t> </a:t>
            </a:r>
            <a:r>
              <a:rPr sz="2000" spc="-10" dirty="0">
                <a:latin typeface="Calibri"/>
                <a:cs typeface="Calibri"/>
              </a:rPr>
              <a:t>experiments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20" dirty="0">
                <a:latin typeface="Calibri"/>
                <a:cs typeface="Calibri"/>
              </a:rPr>
              <a:t>(cf.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Mumford,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2003).</a:t>
            </a:r>
            <a:r>
              <a:rPr sz="2000" spc="3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Combine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bottom-</a:t>
            </a:r>
            <a:r>
              <a:rPr sz="2000" dirty="0">
                <a:latin typeface="Calibri"/>
                <a:cs typeface="Calibri"/>
              </a:rPr>
              <a:t>up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top-</a:t>
            </a:r>
            <a:r>
              <a:rPr sz="2000" dirty="0">
                <a:latin typeface="Calibri"/>
                <a:cs typeface="Calibri"/>
              </a:rPr>
              <a:t>down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inference.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6569510"/>
            <a:ext cx="172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credit: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Andrew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3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00" y="1776924"/>
            <a:ext cx="8953500" cy="18663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0707" y="-47497"/>
            <a:ext cx="6964680" cy="122936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 indent="1163955">
              <a:lnSpc>
                <a:spcPct val="79500"/>
              </a:lnSpc>
              <a:spcBef>
                <a:spcPts val="1180"/>
              </a:spcBef>
            </a:pPr>
            <a:r>
              <a:rPr b="0" dirty="0">
                <a:latin typeface="Calibri"/>
                <a:cs typeface="Calibri"/>
              </a:rPr>
              <a:t>Machine</a:t>
            </a:r>
            <a:r>
              <a:rPr b="0" spc="-13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Learning</a:t>
            </a:r>
            <a:r>
              <a:rPr b="0" spc="-120" dirty="0">
                <a:latin typeface="Calibri"/>
                <a:cs typeface="Calibri"/>
              </a:rPr>
              <a:t> </a:t>
            </a:r>
            <a:r>
              <a:rPr b="0" spc="-25" dirty="0">
                <a:latin typeface="Calibri"/>
                <a:cs typeface="Calibri"/>
              </a:rPr>
              <a:t>in </a:t>
            </a:r>
            <a:r>
              <a:rPr b="0" dirty="0">
                <a:latin typeface="Calibri"/>
                <a:cs typeface="Calibri"/>
              </a:rPr>
              <a:t>Automatic</a:t>
            </a:r>
            <a:r>
              <a:rPr b="0" spc="-1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Speech</a:t>
            </a:r>
            <a:r>
              <a:rPr b="0" spc="-14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Recognition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322876"/>
            <a:ext cx="4559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Typical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Speech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Recognition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3989468"/>
            <a:ext cx="3917751" cy="28685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4340" y="3535424"/>
            <a:ext cx="8353425" cy="1089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predict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phone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states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sound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spectrogram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2400">
              <a:latin typeface="Calibri"/>
              <a:cs typeface="Calibri"/>
            </a:endParaRPr>
          </a:p>
          <a:p>
            <a:pPr marL="409067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Calibri"/>
                <a:cs typeface="Calibri"/>
              </a:rPr>
              <a:t>Deep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state-</a:t>
            </a:r>
            <a:r>
              <a:rPr sz="2000" spc="-30" dirty="0">
                <a:latin typeface="Calibri"/>
                <a:cs typeface="Calibri"/>
              </a:rPr>
              <a:t>of-</a:t>
            </a:r>
            <a:r>
              <a:rPr sz="2000" spc="-10" dirty="0">
                <a:latin typeface="Calibri"/>
                <a:cs typeface="Calibri"/>
              </a:rPr>
              <a:t>the-</a:t>
            </a:r>
            <a:r>
              <a:rPr sz="2000" dirty="0">
                <a:latin typeface="Calibri"/>
                <a:cs typeface="Calibri"/>
              </a:rPr>
              <a:t>art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results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273548" y="4845050"/>
          <a:ext cx="477456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7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0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#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Hidden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Layers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Word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Error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Rate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16.0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12.8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11.4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10.9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11.0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11.1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4650740" y="5505268"/>
            <a:ext cx="3956050" cy="112522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800" dirty="0">
                <a:latin typeface="Calibri"/>
                <a:cs typeface="Calibri"/>
              </a:rPr>
              <a:t>Baseline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GMM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performance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15.4%</a:t>
            </a:r>
            <a:endParaRPr sz="1800" dirty="0">
              <a:latin typeface="Calibri"/>
              <a:cs typeface="Calibri"/>
            </a:endParaRPr>
          </a:p>
          <a:p>
            <a:pPr marL="12700" marR="469265">
              <a:lnSpc>
                <a:spcPct val="101200"/>
              </a:lnSpc>
              <a:spcBef>
                <a:spcPts val="720"/>
              </a:spcBef>
            </a:pPr>
            <a:r>
              <a:rPr sz="1400" dirty="0">
                <a:latin typeface="Calibri"/>
                <a:cs typeface="Calibri"/>
              </a:rPr>
              <a:t>[Zeiler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al.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“On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rectified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linear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units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speech recognition”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ICASSP</a:t>
            </a:r>
            <a:r>
              <a:rPr sz="1400" spc="-20" dirty="0">
                <a:latin typeface="Calibri"/>
                <a:cs typeface="Calibri"/>
              </a:rPr>
              <a:t> 2013]</a:t>
            </a:r>
            <a:endParaRPr sz="1400" dirty="0">
              <a:latin typeface="Calibri"/>
              <a:cs typeface="Calibri"/>
            </a:endParaRPr>
          </a:p>
          <a:p>
            <a:pPr marL="3787775">
              <a:lnSpc>
                <a:spcPts val="1425"/>
              </a:lnSpc>
            </a:pP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4788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Impact</a:t>
            </a:r>
            <a:r>
              <a:rPr sz="3200" spc="-35" dirty="0"/>
              <a:t> </a:t>
            </a:r>
            <a:r>
              <a:rPr sz="3200" dirty="0"/>
              <a:t>of</a:t>
            </a:r>
            <a:r>
              <a:rPr sz="3200" spc="-30" dirty="0"/>
              <a:t> </a:t>
            </a:r>
            <a:r>
              <a:rPr sz="3200" dirty="0"/>
              <a:t>Deep</a:t>
            </a:r>
            <a:r>
              <a:rPr sz="3200" spc="-40" dirty="0"/>
              <a:t> </a:t>
            </a:r>
            <a:r>
              <a:rPr sz="3200" dirty="0"/>
              <a:t>Learning</a:t>
            </a:r>
            <a:r>
              <a:rPr sz="3200" spc="-40" dirty="0"/>
              <a:t> </a:t>
            </a:r>
            <a:r>
              <a:rPr sz="3200" dirty="0"/>
              <a:t>in</a:t>
            </a:r>
            <a:r>
              <a:rPr sz="3200" spc="-35" dirty="0"/>
              <a:t> </a:t>
            </a:r>
            <a:r>
              <a:rPr sz="3200" dirty="0"/>
              <a:t>Speech</a:t>
            </a:r>
            <a:r>
              <a:rPr sz="3200" spc="-40" dirty="0"/>
              <a:t> </a:t>
            </a:r>
            <a:r>
              <a:rPr sz="3200" spc="-10" dirty="0"/>
              <a:t>Technology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9824" y="1240081"/>
            <a:ext cx="8811895" cy="5496560"/>
            <a:chOff x="9824" y="1240081"/>
            <a:chExt cx="8811895" cy="54965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976" y="1240081"/>
              <a:ext cx="3201112" cy="21149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5515" y="1241916"/>
              <a:ext cx="2327483" cy="20637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9848" y="3221865"/>
              <a:ext cx="2381250" cy="35147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2" y="3200158"/>
              <a:ext cx="3102714" cy="17375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0901" y="4800602"/>
              <a:ext cx="3102714" cy="19337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24" y="3305671"/>
              <a:ext cx="3381075" cy="22645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90902" y="1241915"/>
              <a:ext cx="3102712" cy="211313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8739" y="6569510"/>
            <a:ext cx="24625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credit: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Deng,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Research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6385" y="2479357"/>
            <a:ext cx="399287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Calibri"/>
                <a:cs typeface="Calibri"/>
              </a:rPr>
              <a:t>Types</a:t>
            </a:r>
            <a:r>
              <a:rPr b="0" spc="-1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of</a:t>
            </a:r>
            <a:r>
              <a:rPr b="0" spc="-12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514342" y="2011351"/>
            <a:ext cx="8345170" cy="3508375"/>
            <a:chOff x="514342" y="1154100"/>
            <a:chExt cx="8345170" cy="35083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342" y="1158526"/>
              <a:ext cx="6019787" cy="34881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0825" y="1154100"/>
              <a:ext cx="1607426" cy="15987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2887" y="3015995"/>
              <a:ext cx="2516123" cy="16459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9755" y="1761743"/>
              <a:ext cx="763524" cy="3977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537960" y="1871471"/>
              <a:ext cx="548640" cy="182880"/>
            </a:xfrm>
            <a:custGeom>
              <a:avLst/>
              <a:gdLst/>
              <a:ahLst/>
              <a:cxnLst/>
              <a:rect l="l" t="t" r="r" b="b"/>
              <a:pathLst>
                <a:path w="548640" h="182880">
                  <a:moveTo>
                    <a:pt x="381000" y="0"/>
                  </a:moveTo>
                  <a:lnTo>
                    <a:pt x="381000" y="45719"/>
                  </a:lnTo>
                  <a:lnTo>
                    <a:pt x="0" y="45719"/>
                  </a:lnTo>
                  <a:lnTo>
                    <a:pt x="0" y="137159"/>
                  </a:lnTo>
                  <a:lnTo>
                    <a:pt x="381000" y="137159"/>
                  </a:lnTo>
                  <a:lnTo>
                    <a:pt x="381000" y="182879"/>
                  </a:lnTo>
                  <a:lnTo>
                    <a:pt x="548640" y="91439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37960" y="1871471"/>
              <a:ext cx="548640" cy="182880"/>
            </a:xfrm>
            <a:custGeom>
              <a:avLst/>
              <a:gdLst/>
              <a:ahLst/>
              <a:cxnLst/>
              <a:rect l="l" t="t" r="r" b="b"/>
              <a:pathLst>
                <a:path w="548640" h="182880">
                  <a:moveTo>
                    <a:pt x="0" y="45719"/>
                  </a:moveTo>
                  <a:lnTo>
                    <a:pt x="381000" y="45719"/>
                  </a:lnTo>
                  <a:lnTo>
                    <a:pt x="381000" y="0"/>
                  </a:lnTo>
                  <a:lnTo>
                    <a:pt x="548640" y="91439"/>
                  </a:lnTo>
                  <a:lnTo>
                    <a:pt x="381000" y="182879"/>
                  </a:lnTo>
                  <a:lnTo>
                    <a:pt x="381000" y="137159"/>
                  </a:lnTo>
                  <a:lnTo>
                    <a:pt x="0" y="137159"/>
                  </a:lnTo>
                  <a:lnTo>
                    <a:pt x="0" y="45719"/>
                  </a:lnTo>
                  <a:close/>
                </a:path>
              </a:pathLst>
            </a:custGeom>
            <a:ln w="6096">
              <a:solidFill>
                <a:srgbClr val="008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83224" y="3454907"/>
              <a:ext cx="758977" cy="44499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92698" y="3563366"/>
              <a:ext cx="542290" cy="231140"/>
            </a:xfrm>
            <a:custGeom>
              <a:avLst/>
              <a:gdLst/>
              <a:ahLst/>
              <a:cxnLst/>
              <a:rect l="l" t="t" r="r" b="b"/>
              <a:pathLst>
                <a:path w="542290" h="231139">
                  <a:moveTo>
                    <a:pt x="23749" y="0"/>
                  </a:moveTo>
                  <a:lnTo>
                    <a:pt x="0" y="88265"/>
                  </a:lnTo>
                  <a:lnTo>
                    <a:pt x="368046" y="186944"/>
                  </a:lnTo>
                  <a:lnTo>
                    <a:pt x="356235" y="231140"/>
                  </a:lnTo>
                  <a:lnTo>
                    <a:pt x="541781" y="186182"/>
                  </a:lnTo>
                  <a:lnTo>
                    <a:pt x="403605" y="54483"/>
                  </a:lnTo>
                  <a:lnTo>
                    <a:pt x="391667" y="98552"/>
                  </a:lnTo>
                  <a:lnTo>
                    <a:pt x="237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92698" y="3563366"/>
              <a:ext cx="542290" cy="231140"/>
            </a:xfrm>
            <a:custGeom>
              <a:avLst/>
              <a:gdLst/>
              <a:ahLst/>
              <a:cxnLst/>
              <a:rect l="l" t="t" r="r" b="b"/>
              <a:pathLst>
                <a:path w="542290" h="231139">
                  <a:moveTo>
                    <a:pt x="23749" y="0"/>
                  </a:moveTo>
                  <a:lnTo>
                    <a:pt x="391667" y="98552"/>
                  </a:lnTo>
                  <a:lnTo>
                    <a:pt x="403605" y="54483"/>
                  </a:lnTo>
                  <a:lnTo>
                    <a:pt x="541781" y="186182"/>
                  </a:lnTo>
                  <a:lnTo>
                    <a:pt x="356235" y="231140"/>
                  </a:lnTo>
                  <a:lnTo>
                    <a:pt x="368046" y="186944"/>
                  </a:lnTo>
                  <a:lnTo>
                    <a:pt x="0" y="88265"/>
                  </a:lnTo>
                  <a:lnTo>
                    <a:pt x="23749" y="0"/>
                  </a:lnTo>
                  <a:close/>
                </a:path>
              </a:pathLst>
            </a:custGeom>
            <a:ln w="6350">
              <a:solidFill>
                <a:srgbClr val="008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008747" y="2173477"/>
            <a:ext cx="7435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sz="800" i="1" dirty="0">
                <a:solidFill>
                  <a:srgbClr val="0083A1"/>
                </a:solidFill>
                <a:latin typeface="Arial"/>
                <a:cs typeface="Arial"/>
              </a:rPr>
              <a:t>To</a:t>
            </a:r>
            <a:r>
              <a:rPr sz="800" i="1" spc="-20" dirty="0">
                <a:solidFill>
                  <a:srgbClr val="0083A1"/>
                </a:solidFill>
                <a:latin typeface="Arial"/>
                <a:cs typeface="Arial"/>
              </a:rPr>
              <a:t> </a:t>
            </a:r>
            <a:r>
              <a:rPr sz="800" i="1" dirty="0">
                <a:solidFill>
                  <a:srgbClr val="0083A1"/>
                </a:solidFill>
                <a:latin typeface="Arial"/>
                <a:cs typeface="Arial"/>
              </a:rPr>
              <a:t>judge,</a:t>
            </a:r>
            <a:r>
              <a:rPr sz="800" i="1" spc="-5" dirty="0">
                <a:solidFill>
                  <a:srgbClr val="0083A1"/>
                </a:solidFill>
                <a:latin typeface="Arial"/>
                <a:cs typeface="Arial"/>
              </a:rPr>
              <a:t> </a:t>
            </a:r>
            <a:r>
              <a:rPr sz="800" i="1" spc="-10" dirty="0">
                <a:solidFill>
                  <a:srgbClr val="0083A1"/>
                </a:solidFill>
                <a:latin typeface="Arial"/>
                <a:cs typeface="Arial"/>
              </a:rPr>
              <a:t>which </a:t>
            </a:r>
            <a:r>
              <a:rPr sz="800" i="1" dirty="0">
                <a:solidFill>
                  <a:srgbClr val="0083A1"/>
                </a:solidFill>
                <a:latin typeface="Arial"/>
                <a:cs typeface="Arial"/>
              </a:rPr>
              <a:t>class</a:t>
            </a:r>
            <a:r>
              <a:rPr sz="800" i="1" spc="-25" dirty="0">
                <a:solidFill>
                  <a:srgbClr val="0083A1"/>
                </a:solidFill>
                <a:latin typeface="Arial"/>
                <a:cs typeface="Arial"/>
              </a:rPr>
              <a:t> </a:t>
            </a:r>
            <a:r>
              <a:rPr sz="800" i="1" dirty="0">
                <a:solidFill>
                  <a:srgbClr val="0083A1"/>
                </a:solidFill>
                <a:latin typeface="Arial"/>
                <a:cs typeface="Arial"/>
              </a:rPr>
              <a:t>the</a:t>
            </a:r>
            <a:r>
              <a:rPr sz="800" i="1" spc="-10" dirty="0">
                <a:solidFill>
                  <a:srgbClr val="0083A1"/>
                </a:solidFill>
                <a:latin typeface="Arial"/>
                <a:cs typeface="Arial"/>
              </a:rPr>
              <a:t> input </a:t>
            </a:r>
            <a:r>
              <a:rPr sz="800" i="1" dirty="0">
                <a:solidFill>
                  <a:srgbClr val="0083A1"/>
                </a:solidFill>
                <a:latin typeface="Arial"/>
                <a:cs typeface="Arial"/>
              </a:rPr>
              <a:t>data</a:t>
            </a:r>
            <a:r>
              <a:rPr sz="800" i="1" spc="-20" dirty="0">
                <a:solidFill>
                  <a:srgbClr val="0083A1"/>
                </a:solidFill>
                <a:latin typeface="Arial"/>
                <a:cs typeface="Arial"/>
              </a:rPr>
              <a:t> </a:t>
            </a:r>
            <a:r>
              <a:rPr sz="800" i="1" spc="-10" dirty="0">
                <a:solidFill>
                  <a:srgbClr val="0083A1"/>
                </a:solidFill>
                <a:latin typeface="Arial"/>
                <a:cs typeface="Arial"/>
              </a:rPr>
              <a:t>belongs </a:t>
            </a:r>
            <a:r>
              <a:rPr sz="800" i="1" spc="-20" dirty="0">
                <a:solidFill>
                  <a:srgbClr val="0083A1"/>
                </a:solidFill>
                <a:latin typeface="Arial"/>
                <a:cs typeface="Arial"/>
              </a:rPr>
              <a:t>too…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8400416" y="8143864"/>
            <a:ext cx="2444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/>
            <a:fld id="{81D60167-4931-47E6-BA6A-407CBD079E47}" type="slidenum">
              <a:rPr spc="-25" dirty="0"/>
              <a:pPr marL="38100"/>
              <a:t>47</a:t>
            </a:fld>
            <a:endParaRPr spc="-25" dirty="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3108960" y="8092440"/>
            <a:ext cx="29260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/>
              <a:t>Rohde</a:t>
            </a:r>
            <a:r>
              <a:rPr spc="-20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spc="-10" dirty="0"/>
              <a:t>Schwarz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166609" y="3921253"/>
            <a:ext cx="116078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i="1" dirty="0">
                <a:solidFill>
                  <a:srgbClr val="0083A1"/>
                </a:solidFill>
                <a:latin typeface="Arial"/>
                <a:cs typeface="Arial"/>
              </a:rPr>
              <a:t>The</a:t>
            </a:r>
            <a:r>
              <a:rPr sz="800" i="1" spc="-30" dirty="0">
                <a:solidFill>
                  <a:srgbClr val="0083A1"/>
                </a:solidFill>
                <a:latin typeface="Arial"/>
                <a:cs typeface="Arial"/>
              </a:rPr>
              <a:t> </a:t>
            </a:r>
            <a:r>
              <a:rPr sz="800" i="1" dirty="0">
                <a:solidFill>
                  <a:srgbClr val="0083A1"/>
                </a:solidFill>
                <a:latin typeface="Arial"/>
                <a:cs typeface="Arial"/>
              </a:rPr>
              <a:t>model</a:t>
            </a:r>
            <a:r>
              <a:rPr sz="800" i="1" spc="-10" dirty="0">
                <a:solidFill>
                  <a:srgbClr val="0083A1"/>
                </a:solidFill>
                <a:latin typeface="Arial"/>
                <a:cs typeface="Arial"/>
              </a:rPr>
              <a:t> </a:t>
            </a:r>
            <a:r>
              <a:rPr sz="800" i="1" dirty="0">
                <a:solidFill>
                  <a:srgbClr val="0083A1"/>
                </a:solidFill>
                <a:latin typeface="Arial"/>
                <a:cs typeface="Arial"/>
              </a:rPr>
              <a:t>shall</a:t>
            </a:r>
            <a:r>
              <a:rPr sz="800" i="1" spc="-15" dirty="0">
                <a:solidFill>
                  <a:srgbClr val="0083A1"/>
                </a:solidFill>
                <a:latin typeface="Arial"/>
                <a:cs typeface="Arial"/>
              </a:rPr>
              <a:t> </a:t>
            </a:r>
            <a:r>
              <a:rPr sz="800" i="1" spc="-10" dirty="0">
                <a:solidFill>
                  <a:srgbClr val="0083A1"/>
                </a:solidFill>
                <a:latin typeface="Arial"/>
                <a:cs typeface="Arial"/>
              </a:rPr>
              <a:t>estimate</a:t>
            </a:r>
            <a:endParaRPr sz="800">
              <a:latin typeface="Arial"/>
              <a:cs typeface="Arial"/>
            </a:endParaRPr>
          </a:p>
          <a:p>
            <a:pPr marL="12700"/>
            <a:r>
              <a:rPr sz="800" i="1" dirty="0">
                <a:solidFill>
                  <a:srgbClr val="0083A1"/>
                </a:solidFill>
                <a:latin typeface="Arial"/>
                <a:cs typeface="Arial"/>
              </a:rPr>
              <a:t>the</a:t>
            </a:r>
            <a:r>
              <a:rPr sz="800" i="1" spc="-20" dirty="0">
                <a:solidFill>
                  <a:srgbClr val="0083A1"/>
                </a:solidFill>
                <a:latin typeface="Arial"/>
                <a:cs typeface="Arial"/>
              </a:rPr>
              <a:t> </a:t>
            </a:r>
            <a:r>
              <a:rPr sz="800" i="1" dirty="0">
                <a:solidFill>
                  <a:srgbClr val="0083A1"/>
                </a:solidFill>
                <a:latin typeface="Arial"/>
                <a:cs typeface="Arial"/>
              </a:rPr>
              <a:t>trend</a:t>
            </a:r>
            <a:r>
              <a:rPr sz="800" i="1" spc="-5" dirty="0">
                <a:solidFill>
                  <a:srgbClr val="0083A1"/>
                </a:solidFill>
                <a:latin typeface="Arial"/>
                <a:cs typeface="Arial"/>
              </a:rPr>
              <a:t> </a:t>
            </a:r>
            <a:r>
              <a:rPr sz="800" i="1" dirty="0">
                <a:solidFill>
                  <a:srgbClr val="0083A1"/>
                </a:solidFill>
                <a:latin typeface="Arial"/>
                <a:cs typeface="Arial"/>
              </a:rPr>
              <a:t>of</a:t>
            </a:r>
            <a:r>
              <a:rPr sz="800" i="1" spc="-15" dirty="0">
                <a:solidFill>
                  <a:srgbClr val="0083A1"/>
                </a:solidFill>
                <a:latin typeface="Arial"/>
                <a:cs typeface="Arial"/>
              </a:rPr>
              <a:t> </a:t>
            </a:r>
            <a:r>
              <a:rPr sz="800" i="1" dirty="0">
                <a:solidFill>
                  <a:srgbClr val="0083A1"/>
                </a:solidFill>
                <a:latin typeface="Arial"/>
                <a:cs typeface="Arial"/>
              </a:rPr>
              <a:t>the</a:t>
            </a:r>
            <a:r>
              <a:rPr sz="800" i="1" spc="-5" dirty="0">
                <a:solidFill>
                  <a:srgbClr val="0083A1"/>
                </a:solidFill>
                <a:latin typeface="Arial"/>
                <a:cs typeface="Arial"/>
              </a:rPr>
              <a:t> </a:t>
            </a:r>
            <a:r>
              <a:rPr sz="800" i="1" spc="-20" dirty="0">
                <a:solidFill>
                  <a:srgbClr val="0083A1"/>
                </a:solidFill>
                <a:latin typeface="Arial"/>
                <a:cs typeface="Arial"/>
              </a:rPr>
              <a:t>data…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7268" y="1461720"/>
            <a:ext cx="6341110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>
                <a:solidFill>
                  <a:srgbClr val="BEC3C5"/>
                </a:solidFill>
                <a:latin typeface="Arial Narrow"/>
                <a:cs typeface="Arial Narrow"/>
              </a:rPr>
              <a:t>SUPERVISED</a:t>
            </a:r>
            <a:r>
              <a:rPr sz="2400" b="1" spc="-60" dirty="0">
                <a:solidFill>
                  <a:srgbClr val="BEC3C5"/>
                </a:solidFill>
                <a:latin typeface="Arial Narrow"/>
                <a:cs typeface="Arial Narrow"/>
              </a:rPr>
              <a:t> </a:t>
            </a:r>
            <a:r>
              <a:rPr sz="2400" b="1" dirty="0">
                <a:solidFill>
                  <a:srgbClr val="BEC3C5"/>
                </a:solidFill>
                <a:latin typeface="Arial Narrow"/>
                <a:cs typeface="Arial Narrow"/>
              </a:rPr>
              <a:t>–</a:t>
            </a:r>
            <a:r>
              <a:rPr sz="2400" b="1" spc="-80" dirty="0">
                <a:solidFill>
                  <a:srgbClr val="BEC3C5"/>
                </a:solidFill>
                <a:latin typeface="Arial Narrow"/>
                <a:cs typeface="Arial Narrow"/>
              </a:rPr>
              <a:t> </a:t>
            </a:r>
            <a:r>
              <a:rPr sz="2400" b="1" dirty="0">
                <a:solidFill>
                  <a:srgbClr val="BEC3C5"/>
                </a:solidFill>
                <a:latin typeface="Arial Narrow"/>
                <a:cs typeface="Arial Narrow"/>
              </a:rPr>
              <a:t>UNSUPERVISED</a:t>
            </a:r>
            <a:r>
              <a:rPr sz="2400" b="1" spc="-30" dirty="0">
                <a:solidFill>
                  <a:srgbClr val="BEC3C5"/>
                </a:solidFill>
                <a:latin typeface="Arial Narrow"/>
                <a:cs typeface="Arial Narrow"/>
              </a:rPr>
              <a:t> </a:t>
            </a:r>
            <a:r>
              <a:rPr sz="2400" b="1" dirty="0">
                <a:solidFill>
                  <a:srgbClr val="BEC3C5"/>
                </a:solidFill>
                <a:latin typeface="Arial Narrow"/>
                <a:cs typeface="Arial Narrow"/>
              </a:rPr>
              <a:t>–</a:t>
            </a:r>
            <a:r>
              <a:rPr sz="2400" b="1" spc="-90" dirty="0">
                <a:solidFill>
                  <a:srgbClr val="BEC3C5"/>
                </a:solidFill>
                <a:latin typeface="Arial Narrow"/>
                <a:cs typeface="Arial Narrow"/>
              </a:rPr>
              <a:t> </a:t>
            </a:r>
            <a:r>
              <a:rPr sz="2400" b="1" spc="-10" dirty="0">
                <a:solidFill>
                  <a:srgbClr val="BEC3C5"/>
                </a:solidFill>
                <a:latin typeface="Arial Narrow"/>
                <a:cs typeface="Arial Narrow"/>
              </a:rPr>
              <a:t>REINFORCEMENT</a:t>
            </a:r>
            <a:endParaRPr sz="2400">
              <a:latin typeface="Arial Narrow"/>
              <a:cs typeface="Arial Narrow"/>
            </a:endParaRPr>
          </a:p>
          <a:p>
            <a:pPr marL="2868930">
              <a:spcBef>
                <a:spcPts val="1280"/>
              </a:spcBef>
            </a:pPr>
            <a:r>
              <a:rPr sz="1000" b="1" i="1" dirty="0">
                <a:latin typeface="Arial"/>
                <a:cs typeface="Arial"/>
              </a:rPr>
              <a:t>Training</a:t>
            </a:r>
            <a:r>
              <a:rPr sz="1000" b="1" i="1" spc="-45" dirty="0">
                <a:latin typeface="Arial"/>
                <a:cs typeface="Arial"/>
              </a:rPr>
              <a:t> </a:t>
            </a:r>
            <a:r>
              <a:rPr sz="1000" b="1" i="1" spc="-20" dirty="0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  <a:p>
            <a:pPr marL="2868930"/>
            <a:r>
              <a:rPr sz="1000" i="1" dirty="0">
                <a:latin typeface="Arial"/>
                <a:cs typeface="Arial"/>
              </a:rPr>
              <a:t>{labeled</a:t>
            </a:r>
            <a:r>
              <a:rPr sz="1000" i="1" spc="-40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input,</a:t>
            </a:r>
            <a:r>
              <a:rPr sz="1000" i="1" spc="-4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desired</a:t>
            </a:r>
            <a:r>
              <a:rPr sz="1000" i="1" spc="-55" dirty="0">
                <a:latin typeface="Arial"/>
                <a:cs typeface="Arial"/>
              </a:rPr>
              <a:t> </a:t>
            </a:r>
            <a:r>
              <a:rPr sz="1000" i="1" spc="-10" dirty="0">
                <a:latin typeface="Arial"/>
                <a:cs typeface="Arial"/>
              </a:rPr>
              <a:t>output}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9323" y="3774947"/>
            <a:ext cx="82169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b="1" i="1" dirty="0">
                <a:latin typeface="Arial"/>
                <a:cs typeface="Arial"/>
              </a:rPr>
              <a:t>Training</a:t>
            </a:r>
            <a:r>
              <a:rPr sz="1000" b="1" i="1" spc="-45" dirty="0">
                <a:latin typeface="Arial"/>
                <a:cs typeface="Arial"/>
              </a:rPr>
              <a:t> </a:t>
            </a:r>
            <a:r>
              <a:rPr sz="1000" b="1" i="1" spc="-20" dirty="0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  <a:p>
            <a:pPr marL="226060" marR="5080" indent="-6350"/>
            <a:r>
              <a:rPr sz="1000" i="1" spc="-10" dirty="0">
                <a:latin typeface="Arial"/>
                <a:cs typeface="Arial"/>
              </a:rPr>
              <a:t>{unlabeled </a:t>
            </a:r>
            <a:r>
              <a:rPr sz="1000" i="1" dirty="0">
                <a:latin typeface="Arial"/>
                <a:cs typeface="Arial"/>
              </a:rPr>
              <a:t>input</a:t>
            </a:r>
            <a:r>
              <a:rPr sz="1000" i="1" spc="-30" dirty="0">
                <a:latin typeface="Arial"/>
                <a:cs typeface="Arial"/>
              </a:rPr>
              <a:t> </a:t>
            </a:r>
            <a:r>
              <a:rPr sz="1000" i="1" spc="-10" dirty="0">
                <a:latin typeface="Arial"/>
                <a:cs typeface="Arial"/>
              </a:rPr>
              <a:t>only}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20717" y="4996230"/>
            <a:ext cx="114173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b="1" i="1" dirty="0">
                <a:latin typeface="Arial"/>
                <a:cs typeface="Arial"/>
              </a:rPr>
              <a:t>Training</a:t>
            </a:r>
            <a:r>
              <a:rPr sz="1000" b="1" i="1" spc="-50" dirty="0">
                <a:latin typeface="Arial"/>
                <a:cs typeface="Arial"/>
              </a:rPr>
              <a:t> </a:t>
            </a:r>
            <a:r>
              <a:rPr sz="1000" b="1" i="1" spc="-20" dirty="0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  <a:p>
            <a:pPr marL="12700" marR="5080">
              <a:spcBef>
                <a:spcPts val="5"/>
              </a:spcBef>
            </a:pPr>
            <a:r>
              <a:rPr sz="1000" i="1" dirty="0">
                <a:latin typeface="Arial"/>
                <a:cs typeface="Arial"/>
              </a:rPr>
              <a:t>{input,</a:t>
            </a:r>
            <a:r>
              <a:rPr sz="1000" i="1" spc="-3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some</a:t>
            </a:r>
            <a:r>
              <a:rPr sz="1000" i="1" spc="-35" dirty="0">
                <a:latin typeface="Arial"/>
                <a:cs typeface="Arial"/>
              </a:rPr>
              <a:t> </a:t>
            </a:r>
            <a:r>
              <a:rPr sz="1000" i="1" spc="-10" dirty="0">
                <a:latin typeface="Arial"/>
                <a:cs typeface="Arial"/>
              </a:rPr>
              <a:t>output, </a:t>
            </a:r>
            <a:r>
              <a:rPr sz="1000" i="1" dirty="0">
                <a:latin typeface="Arial"/>
                <a:cs typeface="Arial"/>
              </a:rPr>
              <a:t>grade</a:t>
            </a:r>
            <a:r>
              <a:rPr sz="1000" i="1" spc="-30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of</a:t>
            </a:r>
            <a:r>
              <a:rPr sz="1000" i="1" spc="-15" dirty="0">
                <a:latin typeface="Arial"/>
                <a:cs typeface="Arial"/>
              </a:rPr>
              <a:t> </a:t>
            </a:r>
            <a:r>
              <a:rPr sz="1000" i="1" spc="-10" dirty="0">
                <a:latin typeface="Arial"/>
                <a:cs typeface="Arial"/>
              </a:rPr>
              <a:t>output}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9F803BDA-960C-E34D-E990-C21D5A64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5675">
              <a:lnSpc>
                <a:spcPct val="100000"/>
              </a:lnSpc>
              <a:spcBef>
                <a:spcPts val="100"/>
              </a:spcBef>
            </a:pPr>
            <a:r>
              <a:rPr dirty="0"/>
              <a:t>Types</a:t>
            </a:r>
            <a:r>
              <a:rPr spc="-95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12025"/>
            <a:ext cx="7385684" cy="442150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55"/>
              </a:spcBef>
              <a:buFont typeface="Arial MT"/>
              <a:buChar char="•"/>
              <a:tabLst>
                <a:tab pos="354965" algn="l"/>
              </a:tabLst>
            </a:pPr>
            <a:r>
              <a:rPr sz="3200" b="1" dirty="0">
                <a:latin typeface="Calibri"/>
                <a:cs typeface="Calibri"/>
              </a:rPr>
              <a:t>Supervised</a:t>
            </a:r>
            <a:r>
              <a:rPr sz="3200" b="1" spc="-9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(inductive)</a:t>
            </a:r>
            <a:r>
              <a:rPr sz="3200" b="1" spc="-8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60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Given: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training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desired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outputs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(labels)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40"/>
              </a:spcBef>
              <a:buFont typeface="Arial MT"/>
              <a:buChar char="•"/>
              <a:tabLst>
                <a:tab pos="354965" algn="l"/>
              </a:tabLst>
            </a:pPr>
            <a:r>
              <a:rPr sz="3200" b="1" dirty="0">
                <a:latin typeface="Calibri"/>
                <a:cs typeface="Calibri"/>
              </a:rPr>
              <a:t>Unsupervised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760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Given: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training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(without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desired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outputs)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40"/>
              </a:spcBef>
              <a:buFont typeface="Arial MT"/>
              <a:buChar char="•"/>
              <a:tabLst>
                <a:tab pos="354965" algn="l"/>
              </a:tabLst>
            </a:pPr>
            <a:r>
              <a:rPr sz="3200" b="1" spc="-10" dirty="0">
                <a:latin typeface="Calibri"/>
                <a:cs typeface="Calibri"/>
              </a:rPr>
              <a:t>Semi-</a:t>
            </a:r>
            <a:r>
              <a:rPr sz="3200" b="1" dirty="0">
                <a:latin typeface="Calibri"/>
                <a:cs typeface="Calibri"/>
              </a:rPr>
              <a:t>supervised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60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Given: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training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few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desired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outputs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40"/>
              </a:spcBef>
              <a:buFont typeface="Arial MT"/>
              <a:buChar char="•"/>
              <a:tabLst>
                <a:tab pos="354965" algn="l"/>
              </a:tabLst>
            </a:pPr>
            <a:r>
              <a:rPr sz="3200" b="1" spc="-10" dirty="0">
                <a:latin typeface="Calibri"/>
                <a:cs typeface="Calibri"/>
              </a:rPr>
              <a:t>Reinforcement</a:t>
            </a:r>
            <a:r>
              <a:rPr sz="3200" b="1" spc="-15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760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spc="-10" dirty="0">
                <a:latin typeface="Calibri"/>
                <a:cs typeface="Calibri"/>
              </a:rPr>
              <a:t>Rewards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sequence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actions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569510"/>
            <a:ext cx="25050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Pedro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69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Supervised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Learning: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016000"/>
            <a:ext cx="7139305" cy="1717039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67665" indent="-342265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367665" algn="l"/>
              </a:tabLst>
            </a:pP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1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0" dirty="0">
                <a:latin typeface="Georgia"/>
                <a:cs typeface="Georgia"/>
              </a:rPr>
              <a:t>y</a:t>
            </a:r>
            <a:r>
              <a:rPr sz="3150" spc="-30" baseline="-18518" dirty="0">
                <a:latin typeface="Calibri"/>
                <a:cs typeface="Calibri"/>
              </a:rPr>
              <a:t>1</a:t>
            </a:r>
            <a:r>
              <a:rPr sz="3200" spc="-20" dirty="0">
                <a:latin typeface="Calibri"/>
                <a:cs typeface="Calibri"/>
              </a:rPr>
              <a:t>),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0" dirty="0">
                <a:latin typeface="Georgia"/>
                <a:cs typeface="Georgia"/>
              </a:rPr>
              <a:t>y</a:t>
            </a:r>
            <a:r>
              <a:rPr sz="3150" spc="-30" baseline="-18518" dirty="0">
                <a:latin typeface="Calibri"/>
                <a:cs typeface="Calibri"/>
              </a:rPr>
              <a:t>2</a:t>
            </a:r>
            <a:r>
              <a:rPr sz="3200" spc="-20" dirty="0">
                <a:latin typeface="Calibri"/>
                <a:cs typeface="Calibri"/>
              </a:rPr>
              <a:t>),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5" dirty="0">
                <a:latin typeface="Georgia"/>
                <a:cs typeface="Georgia"/>
              </a:rPr>
              <a:t>y</a:t>
            </a:r>
            <a:r>
              <a:rPr sz="3150" spc="-37" baseline="-18518" dirty="0">
                <a:latin typeface="Calibri"/>
                <a:cs typeface="Calibri"/>
              </a:rPr>
              <a:t>n</a:t>
            </a:r>
            <a:r>
              <a:rPr sz="3200" spc="-25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367665" indent="-3422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367665" algn="l"/>
              </a:tabLst>
            </a:pPr>
            <a:r>
              <a:rPr sz="3200" dirty="0">
                <a:latin typeface="Calibri"/>
                <a:cs typeface="Calibri"/>
              </a:rPr>
              <a:t>Learn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i="1" spc="170" dirty="0">
                <a:latin typeface="Georgia"/>
                <a:cs typeface="Georgia"/>
              </a:rPr>
              <a:t>f</a:t>
            </a:r>
            <a:r>
              <a:rPr sz="3200" spc="170" dirty="0">
                <a:latin typeface="Calibri"/>
                <a:cs typeface="Calibri"/>
              </a:rPr>
              <a:t>(</a:t>
            </a:r>
            <a:r>
              <a:rPr sz="3200" i="1" spc="170" dirty="0">
                <a:latin typeface="Georgia"/>
                <a:cs typeface="Georgia"/>
              </a:rPr>
              <a:t>x</a:t>
            </a:r>
            <a:r>
              <a:rPr sz="3200" spc="170" dirty="0">
                <a:latin typeface="Calibri"/>
                <a:cs typeface="Calibri"/>
              </a:rPr>
              <a:t>)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predict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i="1" spc="-240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i="1" spc="17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4826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130" dirty="0">
                <a:latin typeface="Arial MT"/>
                <a:cs typeface="Arial MT"/>
              </a:rPr>
              <a:t> </a:t>
            </a:r>
            <a:r>
              <a:rPr sz="2800" i="1" spc="-210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real-</a:t>
            </a:r>
            <a:r>
              <a:rPr sz="2800" dirty="0">
                <a:latin typeface="Calibri"/>
                <a:cs typeface="Calibri"/>
              </a:rPr>
              <a:t>valued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==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regression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31339" y="3096196"/>
            <a:ext cx="4997450" cy="2836545"/>
            <a:chOff x="2331339" y="3096196"/>
            <a:chExt cx="4997450" cy="2836545"/>
          </a:xfrm>
        </p:grpSpPr>
        <p:sp>
          <p:nvSpPr>
            <p:cNvPr id="5" name="object 5"/>
            <p:cNvSpPr/>
            <p:nvPr/>
          </p:nvSpPr>
          <p:spPr>
            <a:xfrm>
              <a:off x="2394119" y="3102546"/>
              <a:ext cx="4928235" cy="2460625"/>
            </a:xfrm>
            <a:custGeom>
              <a:avLst/>
              <a:gdLst/>
              <a:ahLst/>
              <a:cxnLst/>
              <a:rect l="l" t="t" r="r" b="b"/>
              <a:pathLst>
                <a:path w="4928234" h="2460625">
                  <a:moveTo>
                    <a:pt x="0" y="2460054"/>
                  </a:moveTo>
                  <a:lnTo>
                    <a:pt x="4928193" y="2460054"/>
                  </a:lnTo>
                </a:path>
                <a:path w="4928234" h="2460625">
                  <a:moveTo>
                    <a:pt x="0" y="2155254"/>
                  </a:moveTo>
                  <a:lnTo>
                    <a:pt x="4928193" y="2155254"/>
                  </a:lnTo>
                </a:path>
                <a:path w="4928234" h="2460625">
                  <a:moveTo>
                    <a:pt x="0" y="1850454"/>
                  </a:moveTo>
                  <a:lnTo>
                    <a:pt x="4928193" y="1850454"/>
                  </a:lnTo>
                </a:path>
                <a:path w="4928234" h="2460625">
                  <a:moveTo>
                    <a:pt x="0" y="1532954"/>
                  </a:moveTo>
                  <a:lnTo>
                    <a:pt x="4928193" y="1532954"/>
                  </a:lnTo>
                </a:path>
                <a:path w="4928234" h="2460625">
                  <a:moveTo>
                    <a:pt x="0" y="1228154"/>
                  </a:moveTo>
                  <a:lnTo>
                    <a:pt x="4928193" y="1228154"/>
                  </a:lnTo>
                </a:path>
                <a:path w="4928234" h="2460625">
                  <a:moveTo>
                    <a:pt x="0" y="923354"/>
                  </a:moveTo>
                  <a:lnTo>
                    <a:pt x="4928193" y="923354"/>
                  </a:lnTo>
                </a:path>
                <a:path w="4928234" h="2460625">
                  <a:moveTo>
                    <a:pt x="0" y="618554"/>
                  </a:moveTo>
                  <a:lnTo>
                    <a:pt x="4928193" y="618554"/>
                  </a:lnTo>
                </a:path>
                <a:path w="4928234" h="2460625">
                  <a:moveTo>
                    <a:pt x="0" y="313754"/>
                  </a:moveTo>
                  <a:lnTo>
                    <a:pt x="4928193" y="313754"/>
                  </a:lnTo>
                </a:path>
                <a:path w="4928234" h="2460625">
                  <a:moveTo>
                    <a:pt x="0" y="0"/>
                  </a:moveTo>
                  <a:lnTo>
                    <a:pt x="4928193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94119" y="3102546"/>
              <a:ext cx="0" cy="2767330"/>
            </a:xfrm>
            <a:custGeom>
              <a:avLst/>
              <a:gdLst/>
              <a:ahLst/>
              <a:cxnLst/>
              <a:rect l="l" t="t" r="r" b="b"/>
              <a:pathLst>
                <a:path h="2767329">
                  <a:moveTo>
                    <a:pt x="0" y="2767183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37689" y="3102546"/>
              <a:ext cx="56515" cy="2767330"/>
            </a:xfrm>
            <a:custGeom>
              <a:avLst/>
              <a:gdLst/>
              <a:ahLst/>
              <a:cxnLst/>
              <a:rect l="l" t="t" r="r" b="b"/>
              <a:pathLst>
                <a:path w="56514" h="2767329">
                  <a:moveTo>
                    <a:pt x="0" y="2767183"/>
                  </a:moveTo>
                  <a:lnTo>
                    <a:pt x="56430" y="2767183"/>
                  </a:lnTo>
                </a:path>
                <a:path w="56514" h="2767329">
                  <a:moveTo>
                    <a:pt x="0" y="2460054"/>
                  </a:moveTo>
                  <a:lnTo>
                    <a:pt x="56430" y="2460054"/>
                  </a:lnTo>
                </a:path>
                <a:path w="56514" h="2767329">
                  <a:moveTo>
                    <a:pt x="0" y="2155254"/>
                  </a:moveTo>
                  <a:lnTo>
                    <a:pt x="56430" y="2155254"/>
                  </a:lnTo>
                </a:path>
                <a:path w="56514" h="2767329">
                  <a:moveTo>
                    <a:pt x="0" y="1850454"/>
                  </a:moveTo>
                  <a:lnTo>
                    <a:pt x="56430" y="1850454"/>
                  </a:lnTo>
                </a:path>
                <a:path w="56514" h="2767329">
                  <a:moveTo>
                    <a:pt x="0" y="1532954"/>
                  </a:moveTo>
                  <a:lnTo>
                    <a:pt x="56430" y="1532954"/>
                  </a:lnTo>
                </a:path>
                <a:path w="56514" h="2767329">
                  <a:moveTo>
                    <a:pt x="0" y="1228154"/>
                  </a:moveTo>
                  <a:lnTo>
                    <a:pt x="56430" y="1228154"/>
                  </a:lnTo>
                </a:path>
                <a:path w="56514" h="2767329">
                  <a:moveTo>
                    <a:pt x="0" y="923354"/>
                  </a:moveTo>
                  <a:lnTo>
                    <a:pt x="56430" y="923354"/>
                  </a:lnTo>
                </a:path>
                <a:path w="56514" h="2767329">
                  <a:moveTo>
                    <a:pt x="0" y="618554"/>
                  </a:moveTo>
                  <a:lnTo>
                    <a:pt x="56430" y="618554"/>
                  </a:lnTo>
                </a:path>
                <a:path w="56514" h="2767329">
                  <a:moveTo>
                    <a:pt x="0" y="313754"/>
                  </a:moveTo>
                  <a:lnTo>
                    <a:pt x="56430" y="313754"/>
                  </a:lnTo>
                </a:path>
                <a:path w="56514" h="2767329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94119" y="5869728"/>
              <a:ext cx="4928235" cy="56515"/>
            </a:xfrm>
            <a:custGeom>
              <a:avLst/>
              <a:gdLst/>
              <a:ahLst/>
              <a:cxnLst/>
              <a:rect l="l" t="t" r="r" b="b"/>
              <a:pathLst>
                <a:path w="4928234" h="56514">
                  <a:moveTo>
                    <a:pt x="0" y="0"/>
                  </a:moveTo>
                  <a:lnTo>
                    <a:pt x="4928193" y="1"/>
                  </a:lnTo>
                </a:path>
                <a:path w="4928234" h="56514">
                  <a:moveTo>
                    <a:pt x="0" y="0"/>
                  </a:moveTo>
                  <a:lnTo>
                    <a:pt x="0" y="56430"/>
                  </a:lnTo>
                </a:path>
                <a:path w="4928234" h="56514">
                  <a:moveTo>
                    <a:pt x="984081" y="0"/>
                  </a:moveTo>
                  <a:lnTo>
                    <a:pt x="984081" y="56430"/>
                  </a:lnTo>
                </a:path>
                <a:path w="4928234" h="56514">
                  <a:moveTo>
                    <a:pt x="1974681" y="0"/>
                  </a:moveTo>
                  <a:lnTo>
                    <a:pt x="1974681" y="56430"/>
                  </a:lnTo>
                </a:path>
                <a:path w="4928234" h="56514">
                  <a:moveTo>
                    <a:pt x="2952581" y="0"/>
                  </a:moveTo>
                  <a:lnTo>
                    <a:pt x="2952581" y="56430"/>
                  </a:lnTo>
                </a:path>
                <a:path w="4928234" h="56514">
                  <a:moveTo>
                    <a:pt x="3943181" y="0"/>
                  </a:moveTo>
                  <a:lnTo>
                    <a:pt x="3943181" y="56430"/>
                  </a:lnTo>
                </a:path>
                <a:path w="4928234" h="56514">
                  <a:moveTo>
                    <a:pt x="4928193" y="0"/>
                  </a:moveTo>
                  <a:lnTo>
                    <a:pt x="4928193" y="5643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2300" y="3556000"/>
              <a:ext cx="241300" cy="241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3900" y="3365499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2800" y="3543300"/>
              <a:ext cx="241300" cy="241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4400" y="3479799"/>
              <a:ext cx="241300" cy="2413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6000" y="3467099"/>
              <a:ext cx="241300" cy="2413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600" y="3568700"/>
              <a:ext cx="241300" cy="241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6500" y="3644900"/>
              <a:ext cx="241300" cy="241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8100" y="3454399"/>
              <a:ext cx="241300" cy="2413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9700" y="3479799"/>
              <a:ext cx="241300" cy="241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1300" y="3467099"/>
              <a:ext cx="241300" cy="241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0200" y="36068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1800" y="3860800"/>
              <a:ext cx="241300" cy="241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3400" y="3759200"/>
              <a:ext cx="241300" cy="241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5000" y="3454399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6600" y="3771900"/>
              <a:ext cx="241300" cy="241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5500" y="3568700"/>
              <a:ext cx="241300" cy="2413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38862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8700" y="3352799"/>
              <a:ext cx="241300" cy="241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0300" y="370840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9200" y="3759200"/>
              <a:ext cx="241300" cy="241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0800" y="386080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2400" y="3835400"/>
              <a:ext cx="241300" cy="241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0" y="369570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2900" y="3937000"/>
              <a:ext cx="241300" cy="241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4500" y="388620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6100" y="3911600"/>
              <a:ext cx="241300" cy="241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7700" y="4064000"/>
              <a:ext cx="241300" cy="2413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6600" y="3949700"/>
              <a:ext cx="241300" cy="2413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8200" y="4457700"/>
              <a:ext cx="241300" cy="2413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9800" y="4330700"/>
              <a:ext cx="241300" cy="2413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1400" y="4127500"/>
              <a:ext cx="241300" cy="2413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0300" y="4267200"/>
              <a:ext cx="241300" cy="2413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1900" y="4356100"/>
              <a:ext cx="241300" cy="241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3500" y="4660900"/>
              <a:ext cx="241300" cy="2413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5325" y="3597275"/>
              <a:ext cx="101600" cy="1016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235325" y="3597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6925" y="3406774"/>
              <a:ext cx="101600" cy="1016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336925" y="34067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5825" y="3584575"/>
              <a:ext cx="101600" cy="1016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425825" y="35845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7425" y="3521074"/>
              <a:ext cx="101600" cy="1016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527425" y="3521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9025" y="3508375"/>
              <a:ext cx="101600" cy="101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629025" y="35083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0625" y="3609974"/>
              <a:ext cx="101600" cy="1016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730625" y="3609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9525" y="3686175"/>
              <a:ext cx="101600" cy="1016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819525" y="36861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1125" y="3495674"/>
              <a:ext cx="101600" cy="10160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921125" y="34956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2725" y="3521074"/>
              <a:ext cx="101600" cy="1016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022725" y="3521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4325" y="3508375"/>
              <a:ext cx="101600" cy="10160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124325" y="35083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3225" y="3648074"/>
              <a:ext cx="101600" cy="10160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213225" y="3648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4825" y="3902074"/>
              <a:ext cx="101600" cy="1016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314825" y="3902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6425" y="3800475"/>
              <a:ext cx="101600" cy="1016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416425" y="3800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8025" y="3495674"/>
              <a:ext cx="101600" cy="10160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518025" y="34956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9625" y="3813175"/>
              <a:ext cx="101600" cy="10160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619625" y="38131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8525" y="3609974"/>
              <a:ext cx="101600" cy="10160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708525" y="3609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0125" y="3927475"/>
              <a:ext cx="101600" cy="10160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810125" y="3927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1725" y="3394074"/>
              <a:ext cx="101600" cy="10160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911725" y="33940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3325" y="3749674"/>
              <a:ext cx="101600" cy="101600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013325" y="37496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2225" y="3800475"/>
              <a:ext cx="101600" cy="10160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102225" y="3800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3825" y="3902074"/>
              <a:ext cx="101600" cy="10160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203825" y="3902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5425" y="3876674"/>
              <a:ext cx="101600" cy="10160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305425" y="38766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7024" y="3736974"/>
              <a:ext cx="101600" cy="10160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407025" y="3736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925" y="3978275"/>
              <a:ext cx="101600" cy="101600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495925" y="3978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7525" y="3927475"/>
              <a:ext cx="101600" cy="10160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5597525" y="3927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9125" y="3952874"/>
              <a:ext cx="101600" cy="10160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5699125" y="39528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00725" y="4105275"/>
              <a:ext cx="101600" cy="10160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5800725" y="4105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89625" y="3990974"/>
              <a:ext cx="101600" cy="10160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889625" y="3990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1225" y="4498975"/>
              <a:ext cx="101600" cy="101600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5991225" y="4498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2825" y="4371975"/>
              <a:ext cx="101600" cy="10160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092825" y="4371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4425" y="4168774"/>
              <a:ext cx="101600" cy="10160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194425" y="41687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3325" y="4308475"/>
              <a:ext cx="101600" cy="101600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6283325" y="4308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4925" y="4397374"/>
              <a:ext cx="101600" cy="101600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384925" y="43973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6525" y="4702175"/>
              <a:ext cx="101600" cy="101600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6486525" y="47021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2126360" y="2874519"/>
            <a:ext cx="1446530" cy="332168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spc="-50" dirty="0">
                <a:latin typeface="Calibri"/>
                <a:cs typeface="Calibri"/>
              </a:rPr>
              <a:t>9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spc="-50" dirty="0">
                <a:latin typeface="Calibri"/>
                <a:cs typeface="Calibri"/>
              </a:rPr>
              <a:t>8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spc="-50" dirty="0"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spc="-50" dirty="0"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400" spc="-50" dirty="0"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spc="-50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spc="-50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spc="-5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spc="-5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400" spc="-5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  <a:p>
            <a:pPr marL="86995">
              <a:lnSpc>
                <a:spcPct val="100000"/>
              </a:lnSpc>
              <a:spcBef>
                <a:spcPts val="60"/>
              </a:spcBef>
              <a:tabLst>
                <a:tab pos="1072515" algn="l"/>
              </a:tabLst>
            </a:pPr>
            <a:r>
              <a:rPr sz="1400" spc="-20" dirty="0">
                <a:latin typeface="Calibri"/>
                <a:cs typeface="Calibri"/>
              </a:rPr>
              <a:t>1970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400" spc="-20" dirty="0">
                <a:latin typeface="Calibri"/>
                <a:cs typeface="Calibri"/>
              </a:rPr>
              <a:t>1980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4172483" y="5957189"/>
            <a:ext cx="1371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98219" algn="l"/>
              </a:tabLst>
            </a:pPr>
            <a:r>
              <a:rPr sz="1400" spc="-20" dirty="0">
                <a:latin typeface="Calibri"/>
                <a:cs typeface="Calibri"/>
              </a:rPr>
              <a:t>1990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400" spc="-20" dirty="0">
                <a:latin typeface="Calibri"/>
                <a:cs typeface="Calibri"/>
              </a:rPr>
              <a:t>2000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143759" y="5957189"/>
            <a:ext cx="386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2010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129398" y="5957189"/>
            <a:ext cx="386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2020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542033" y="3288974"/>
            <a:ext cx="458470" cy="236410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527050" marR="5080" indent="-514984">
              <a:lnSpc>
                <a:spcPct val="101200"/>
              </a:lnSpc>
              <a:spcBef>
                <a:spcPts val="10"/>
              </a:spcBef>
            </a:pPr>
            <a:r>
              <a:rPr sz="1400" b="1" dirty="0">
                <a:latin typeface="Calibri"/>
                <a:cs typeface="Calibri"/>
              </a:rPr>
              <a:t>September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Arctic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Sea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Ice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Extent (1,000,000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sq </a:t>
            </a:r>
            <a:r>
              <a:rPr sz="1400" b="1" spc="-25" dirty="0">
                <a:latin typeface="Calibri"/>
                <a:cs typeface="Calibri"/>
              </a:rPr>
              <a:t>km)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78739" y="6218682"/>
            <a:ext cx="5716270" cy="591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8985" algn="r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latin typeface="Calibri"/>
                <a:cs typeface="Calibri"/>
              </a:rPr>
              <a:t>Year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400" dirty="0">
                <a:latin typeface="Calibri"/>
                <a:cs typeface="Calibri"/>
              </a:rPr>
              <a:t>Data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from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G.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Witt.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Journal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Statistics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Education,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Volume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21,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Number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1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(2013)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2794000" y="3365500"/>
            <a:ext cx="4279900" cy="1409700"/>
            <a:chOff x="2794000" y="3365500"/>
            <a:chExt cx="4279900" cy="1409700"/>
          </a:xfrm>
        </p:grpSpPr>
        <p:pic>
          <p:nvPicPr>
            <p:cNvPr id="118" name="object 1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94000" y="3365500"/>
              <a:ext cx="4254500" cy="1104900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2857500" y="3416300"/>
              <a:ext cx="4114800" cy="952500"/>
            </a:xfrm>
            <a:custGeom>
              <a:avLst/>
              <a:gdLst/>
              <a:ahLst/>
              <a:cxnLst/>
              <a:rect l="l" t="t" r="r" b="b"/>
              <a:pathLst>
                <a:path w="4114800" h="952500">
                  <a:moveTo>
                    <a:pt x="0" y="0"/>
                  </a:moveTo>
                  <a:lnTo>
                    <a:pt x="4114800" y="95250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2100" y="3517900"/>
              <a:ext cx="4241800" cy="1257300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2895600" y="3568700"/>
              <a:ext cx="4114800" cy="1117600"/>
            </a:xfrm>
            <a:custGeom>
              <a:avLst/>
              <a:gdLst/>
              <a:ahLst/>
              <a:cxnLst/>
              <a:rect l="l" t="t" r="r" b="b"/>
              <a:pathLst>
                <a:path w="4114800" h="1117600">
                  <a:moveTo>
                    <a:pt x="0" y="0"/>
                  </a:moveTo>
                  <a:lnTo>
                    <a:pt x="52492" y="566"/>
                  </a:lnTo>
                  <a:lnTo>
                    <a:pt x="104977" y="1144"/>
                  </a:lnTo>
                  <a:lnTo>
                    <a:pt x="157449" y="1745"/>
                  </a:lnTo>
                  <a:lnTo>
                    <a:pt x="209901" y="2382"/>
                  </a:lnTo>
                  <a:lnTo>
                    <a:pt x="262327" y="3065"/>
                  </a:lnTo>
                  <a:lnTo>
                    <a:pt x="314719" y="3807"/>
                  </a:lnTo>
                  <a:lnTo>
                    <a:pt x="367070" y="4620"/>
                  </a:lnTo>
                  <a:lnTo>
                    <a:pt x="419375" y="5514"/>
                  </a:lnTo>
                  <a:lnTo>
                    <a:pt x="471627" y="6502"/>
                  </a:lnTo>
                  <a:lnTo>
                    <a:pt x="523818" y="7595"/>
                  </a:lnTo>
                  <a:lnTo>
                    <a:pt x="575942" y="8805"/>
                  </a:lnTo>
                  <a:lnTo>
                    <a:pt x="627993" y="10144"/>
                  </a:lnTo>
                  <a:lnTo>
                    <a:pt x="679963" y="11624"/>
                  </a:lnTo>
                  <a:lnTo>
                    <a:pt x="731847" y="13255"/>
                  </a:lnTo>
                  <a:lnTo>
                    <a:pt x="783637" y="15051"/>
                  </a:lnTo>
                  <a:lnTo>
                    <a:pt x="835326" y="17022"/>
                  </a:lnTo>
                  <a:lnTo>
                    <a:pt x="886908" y="19181"/>
                  </a:lnTo>
                  <a:lnTo>
                    <a:pt x="938377" y="21538"/>
                  </a:lnTo>
                  <a:lnTo>
                    <a:pt x="989725" y="24107"/>
                  </a:lnTo>
                  <a:lnTo>
                    <a:pt x="1040947" y="26897"/>
                  </a:lnTo>
                  <a:lnTo>
                    <a:pt x="1092034" y="29922"/>
                  </a:lnTo>
                  <a:lnTo>
                    <a:pt x="1142981" y="33193"/>
                  </a:lnTo>
                  <a:lnTo>
                    <a:pt x="1193781" y="36721"/>
                  </a:lnTo>
                  <a:lnTo>
                    <a:pt x="1244426" y="40519"/>
                  </a:lnTo>
                  <a:lnTo>
                    <a:pt x="1294912" y="44597"/>
                  </a:lnTo>
                  <a:lnTo>
                    <a:pt x="1345230" y="48968"/>
                  </a:lnTo>
                  <a:lnTo>
                    <a:pt x="1395374" y="53644"/>
                  </a:lnTo>
                  <a:lnTo>
                    <a:pt x="1445337" y="58636"/>
                  </a:lnTo>
                  <a:lnTo>
                    <a:pt x="1495114" y="63955"/>
                  </a:lnTo>
                  <a:lnTo>
                    <a:pt x="1544696" y="69614"/>
                  </a:lnTo>
                  <a:lnTo>
                    <a:pt x="1594077" y="75624"/>
                  </a:lnTo>
                  <a:lnTo>
                    <a:pt x="1643251" y="81997"/>
                  </a:lnTo>
                  <a:lnTo>
                    <a:pt x="1692211" y="88745"/>
                  </a:lnTo>
                  <a:lnTo>
                    <a:pt x="1740951" y="95879"/>
                  </a:lnTo>
                  <a:lnTo>
                    <a:pt x="1789463" y="103411"/>
                  </a:lnTo>
                  <a:lnTo>
                    <a:pt x="1837740" y="111353"/>
                  </a:lnTo>
                  <a:lnTo>
                    <a:pt x="1885777" y="119716"/>
                  </a:lnTo>
                  <a:lnTo>
                    <a:pt x="1933567" y="128513"/>
                  </a:lnTo>
                  <a:lnTo>
                    <a:pt x="1981102" y="137754"/>
                  </a:lnTo>
                  <a:lnTo>
                    <a:pt x="2028376" y="147452"/>
                  </a:lnTo>
                  <a:lnTo>
                    <a:pt x="2075383" y="157618"/>
                  </a:lnTo>
                  <a:lnTo>
                    <a:pt x="2122115" y="168264"/>
                  </a:lnTo>
                  <a:lnTo>
                    <a:pt x="2168566" y="179402"/>
                  </a:lnTo>
                  <a:lnTo>
                    <a:pt x="2214730" y="191043"/>
                  </a:lnTo>
                  <a:lnTo>
                    <a:pt x="2260600" y="203200"/>
                  </a:lnTo>
                  <a:lnTo>
                    <a:pt x="2839640" y="424656"/>
                  </a:lnTo>
                  <a:lnTo>
                    <a:pt x="3444875" y="730250"/>
                  </a:lnTo>
                  <a:lnTo>
                    <a:pt x="3921521" y="1000918"/>
                  </a:lnTo>
                  <a:lnTo>
                    <a:pt x="4114800" y="1117600"/>
                  </a:lnTo>
                </a:path>
              </a:pathLst>
            </a:custGeom>
            <a:ln w="254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160" y="390525"/>
            <a:ext cx="818223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5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Evaluation Pattern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4" y="1753266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241250 w 3182692"/>
              <a:gd name="connsiteY2" fmla="*/ 0 h 18288"/>
              <a:gd name="connsiteX3" fmla="*/ 1909615 w 3182692"/>
              <a:gd name="connsiteY3" fmla="*/ 0 h 18288"/>
              <a:gd name="connsiteX4" fmla="*/ 2577981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482500 w 3182692"/>
              <a:gd name="connsiteY7" fmla="*/ 18288 h 18288"/>
              <a:gd name="connsiteX8" fmla="*/ 1782308 w 3182692"/>
              <a:gd name="connsiteY8" fmla="*/ 18288 h 18288"/>
              <a:gd name="connsiteX9" fmla="*/ 1145769 w 3182692"/>
              <a:gd name="connsiteY9" fmla="*/ 18288 h 18288"/>
              <a:gd name="connsiteX10" fmla="*/ 0 w 3182692"/>
              <a:gd name="connsiteY10" fmla="*/ 18288 h 18288"/>
              <a:gd name="connsiteX11" fmla="*/ 0 w 3182692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126686" y="-21366"/>
                  <a:pt x="467788" y="9025"/>
                  <a:pt x="604711" y="0"/>
                </a:cubicBezTo>
                <a:cubicBezTo>
                  <a:pt x="741634" y="-9025"/>
                  <a:pt x="1061620" y="6814"/>
                  <a:pt x="1241250" y="0"/>
                </a:cubicBezTo>
                <a:cubicBezTo>
                  <a:pt x="1420880" y="-6814"/>
                  <a:pt x="1713773" y="13383"/>
                  <a:pt x="1909615" y="0"/>
                </a:cubicBezTo>
                <a:cubicBezTo>
                  <a:pt x="2105457" y="-13383"/>
                  <a:pt x="2257256" y="13567"/>
                  <a:pt x="2577981" y="0"/>
                </a:cubicBezTo>
                <a:cubicBezTo>
                  <a:pt x="2898706" y="-13567"/>
                  <a:pt x="3026063" y="6328"/>
                  <a:pt x="3182692" y="0"/>
                </a:cubicBezTo>
                <a:cubicBezTo>
                  <a:pt x="3181983" y="8157"/>
                  <a:pt x="3182279" y="12125"/>
                  <a:pt x="3182692" y="18288"/>
                </a:cubicBezTo>
                <a:cubicBezTo>
                  <a:pt x="2998421" y="21742"/>
                  <a:pt x="2675038" y="19014"/>
                  <a:pt x="2482500" y="18288"/>
                </a:cubicBezTo>
                <a:cubicBezTo>
                  <a:pt x="2289962" y="17562"/>
                  <a:pt x="1930644" y="6834"/>
                  <a:pt x="1782308" y="18288"/>
                </a:cubicBezTo>
                <a:cubicBezTo>
                  <a:pt x="1633972" y="29742"/>
                  <a:pt x="1287388" y="-1992"/>
                  <a:pt x="1145769" y="18288"/>
                </a:cubicBezTo>
                <a:cubicBezTo>
                  <a:pt x="1004150" y="38568"/>
                  <a:pt x="256377" y="-37438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83446" y="18201"/>
                  <a:pt x="432812" y="7290"/>
                  <a:pt x="604711" y="0"/>
                </a:cubicBezTo>
                <a:cubicBezTo>
                  <a:pt x="776610" y="-7290"/>
                  <a:pt x="982253" y="15478"/>
                  <a:pt x="1145769" y="0"/>
                </a:cubicBezTo>
                <a:cubicBezTo>
                  <a:pt x="1309285" y="-15478"/>
                  <a:pt x="1514247" y="-25520"/>
                  <a:pt x="1845961" y="0"/>
                </a:cubicBezTo>
                <a:cubicBezTo>
                  <a:pt x="2177675" y="25520"/>
                  <a:pt x="2297588" y="16646"/>
                  <a:pt x="2450673" y="0"/>
                </a:cubicBezTo>
                <a:cubicBezTo>
                  <a:pt x="2603758" y="-16646"/>
                  <a:pt x="3023048" y="-21196"/>
                  <a:pt x="3182692" y="0"/>
                </a:cubicBezTo>
                <a:cubicBezTo>
                  <a:pt x="3182428" y="4493"/>
                  <a:pt x="3183076" y="9472"/>
                  <a:pt x="3182692" y="18288"/>
                </a:cubicBezTo>
                <a:cubicBezTo>
                  <a:pt x="3039109" y="-12701"/>
                  <a:pt x="2823860" y="13848"/>
                  <a:pt x="2546154" y="18288"/>
                </a:cubicBezTo>
                <a:cubicBezTo>
                  <a:pt x="2268448" y="22728"/>
                  <a:pt x="2098674" y="5291"/>
                  <a:pt x="1845961" y="18288"/>
                </a:cubicBezTo>
                <a:cubicBezTo>
                  <a:pt x="1593248" y="31285"/>
                  <a:pt x="1456743" y="27560"/>
                  <a:pt x="1304904" y="18288"/>
                </a:cubicBezTo>
                <a:cubicBezTo>
                  <a:pt x="1153065" y="9016"/>
                  <a:pt x="947204" y="11126"/>
                  <a:pt x="668365" y="18288"/>
                </a:cubicBezTo>
                <a:cubicBezTo>
                  <a:pt x="389526" y="25450"/>
                  <a:pt x="288244" y="-4628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7D839-021C-DB53-3C45-FA30603DB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66" y="3153345"/>
            <a:ext cx="7588949" cy="2295657"/>
          </a:xfrm>
          <a:prstGeom prst="rect">
            <a:avLst/>
          </a:prstGeom>
        </p:spPr>
      </p:pic>
      <p:pic>
        <p:nvPicPr>
          <p:cNvPr id="4" name="Picture 3" descr="A close-up of a chart&#10;&#10;AI-generated content may be incorrect.">
            <a:extLst>
              <a:ext uri="{FF2B5EF4-FFF2-40B4-BE49-F238E27FC236}">
                <a16:creationId xmlns:a16="http://schemas.microsoft.com/office/drawing/2014/main" id="{BCA9A7B6-D0B6-CB5D-A6EA-F19FD862B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61" y="3153345"/>
            <a:ext cx="7582958" cy="229584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480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Supervised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Learning: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36750" y="3406315"/>
            <a:ext cx="4972685" cy="1972310"/>
            <a:chOff x="1936750" y="3406315"/>
            <a:chExt cx="4972685" cy="1972310"/>
          </a:xfrm>
        </p:grpSpPr>
        <p:sp>
          <p:nvSpPr>
            <p:cNvPr id="4" name="object 4"/>
            <p:cNvSpPr/>
            <p:nvPr/>
          </p:nvSpPr>
          <p:spPr>
            <a:xfrm>
              <a:off x="1962975" y="3406317"/>
              <a:ext cx="4946015" cy="1972310"/>
            </a:xfrm>
            <a:custGeom>
              <a:avLst/>
              <a:gdLst/>
              <a:ahLst/>
              <a:cxnLst/>
              <a:rect l="l" t="t" r="r" b="b"/>
              <a:pathLst>
                <a:path w="4946015" h="1972310">
                  <a:moveTo>
                    <a:pt x="4945900" y="1514932"/>
                  </a:moveTo>
                  <a:lnTo>
                    <a:pt x="4798860" y="1429156"/>
                  </a:lnTo>
                  <a:lnTo>
                    <a:pt x="4793666" y="1428597"/>
                  </a:lnTo>
                  <a:lnTo>
                    <a:pt x="4788954" y="1429842"/>
                  </a:lnTo>
                  <a:lnTo>
                    <a:pt x="4784242" y="1431086"/>
                  </a:lnTo>
                  <a:lnTo>
                    <a:pt x="4780000" y="1434122"/>
                  </a:lnTo>
                  <a:lnTo>
                    <a:pt x="4777346" y="1438668"/>
                  </a:lnTo>
                  <a:lnTo>
                    <a:pt x="4774895" y="1445818"/>
                  </a:lnTo>
                  <a:lnTo>
                    <a:pt x="4775378" y="1453108"/>
                  </a:lnTo>
                  <a:lnTo>
                    <a:pt x="4778553" y="1459687"/>
                  </a:lnTo>
                  <a:lnTo>
                    <a:pt x="4784204" y="1464716"/>
                  </a:lnTo>
                  <a:lnTo>
                    <a:pt x="4837633" y="1495882"/>
                  </a:lnTo>
                  <a:lnTo>
                    <a:pt x="157340" y="1495894"/>
                  </a:lnTo>
                  <a:lnTo>
                    <a:pt x="157340" y="108280"/>
                  </a:lnTo>
                  <a:lnTo>
                    <a:pt x="188518" y="161709"/>
                  </a:lnTo>
                  <a:lnTo>
                    <a:pt x="193548" y="167360"/>
                  </a:lnTo>
                  <a:lnTo>
                    <a:pt x="200113" y="170535"/>
                  </a:lnTo>
                  <a:lnTo>
                    <a:pt x="207403" y="171005"/>
                  </a:lnTo>
                  <a:lnTo>
                    <a:pt x="214566" y="168567"/>
                  </a:lnTo>
                  <a:lnTo>
                    <a:pt x="220218" y="163537"/>
                  </a:lnTo>
                  <a:lnTo>
                    <a:pt x="223393" y="156959"/>
                  </a:lnTo>
                  <a:lnTo>
                    <a:pt x="223862" y="149669"/>
                  </a:lnTo>
                  <a:lnTo>
                    <a:pt x="221424" y="142506"/>
                  </a:lnTo>
                  <a:lnTo>
                    <a:pt x="138290" y="0"/>
                  </a:lnTo>
                  <a:lnTo>
                    <a:pt x="55168" y="142506"/>
                  </a:lnTo>
                  <a:lnTo>
                    <a:pt x="52717" y="149669"/>
                  </a:lnTo>
                  <a:lnTo>
                    <a:pt x="53200" y="156959"/>
                  </a:lnTo>
                  <a:lnTo>
                    <a:pt x="56362" y="163537"/>
                  </a:lnTo>
                  <a:lnTo>
                    <a:pt x="62014" y="168567"/>
                  </a:lnTo>
                  <a:lnTo>
                    <a:pt x="69176" y="171005"/>
                  </a:lnTo>
                  <a:lnTo>
                    <a:pt x="76466" y="170535"/>
                  </a:lnTo>
                  <a:lnTo>
                    <a:pt x="83045" y="167360"/>
                  </a:lnTo>
                  <a:lnTo>
                    <a:pt x="88074" y="161709"/>
                  </a:lnTo>
                  <a:lnTo>
                    <a:pt x="119240" y="108280"/>
                  </a:lnTo>
                  <a:lnTo>
                    <a:pt x="119240" y="1495894"/>
                  </a:lnTo>
                  <a:lnTo>
                    <a:pt x="0" y="1495894"/>
                  </a:lnTo>
                  <a:lnTo>
                    <a:pt x="0" y="1533994"/>
                  </a:lnTo>
                  <a:lnTo>
                    <a:pt x="119240" y="1533994"/>
                  </a:lnTo>
                  <a:lnTo>
                    <a:pt x="119240" y="1972132"/>
                  </a:lnTo>
                  <a:lnTo>
                    <a:pt x="157340" y="1972132"/>
                  </a:lnTo>
                  <a:lnTo>
                    <a:pt x="157340" y="1533994"/>
                  </a:lnTo>
                  <a:lnTo>
                    <a:pt x="4837633" y="1533982"/>
                  </a:lnTo>
                  <a:lnTo>
                    <a:pt x="4784204" y="1565160"/>
                  </a:lnTo>
                  <a:lnTo>
                    <a:pt x="4778553" y="1570189"/>
                  </a:lnTo>
                  <a:lnTo>
                    <a:pt x="4775378" y="1576768"/>
                  </a:lnTo>
                  <a:lnTo>
                    <a:pt x="4774895" y="1584058"/>
                  </a:lnTo>
                  <a:lnTo>
                    <a:pt x="4777346" y="1591208"/>
                  </a:lnTo>
                  <a:lnTo>
                    <a:pt x="4782375" y="1596859"/>
                  </a:lnTo>
                  <a:lnTo>
                    <a:pt x="4788954" y="1600034"/>
                  </a:lnTo>
                  <a:lnTo>
                    <a:pt x="4796244" y="1600517"/>
                  </a:lnTo>
                  <a:lnTo>
                    <a:pt x="4803394" y="1598066"/>
                  </a:lnTo>
                  <a:lnTo>
                    <a:pt x="4945900" y="15149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55800" y="3930650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1"/>
                  </a:lnTo>
                </a:path>
              </a:pathLst>
            </a:custGeom>
            <a:ln w="381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5140" y="1016000"/>
            <a:ext cx="7215505" cy="44684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05765" indent="-342265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405765" algn="l"/>
              </a:tabLst>
            </a:pP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1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0" dirty="0">
                <a:latin typeface="Georgia"/>
                <a:cs typeface="Georgia"/>
              </a:rPr>
              <a:t>y</a:t>
            </a:r>
            <a:r>
              <a:rPr sz="3150" spc="-30" baseline="-18518" dirty="0">
                <a:latin typeface="Calibri"/>
                <a:cs typeface="Calibri"/>
              </a:rPr>
              <a:t>1</a:t>
            </a:r>
            <a:r>
              <a:rPr sz="3200" spc="-20" dirty="0">
                <a:latin typeface="Calibri"/>
                <a:cs typeface="Calibri"/>
              </a:rPr>
              <a:t>),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0" dirty="0">
                <a:latin typeface="Georgia"/>
                <a:cs typeface="Georgia"/>
              </a:rPr>
              <a:t>y</a:t>
            </a:r>
            <a:r>
              <a:rPr sz="3150" spc="-30" baseline="-18518" dirty="0">
                <a:latin typeface="Calibri"/>
                <a:cs typeface="Calibri"/>
              </a:rPr>
              <a:t>2</a:t>
            </a:r>
            <a:r>
              <a:rPr sz="3200" spc="-20" dirty="0">
                <a:latin typeface="Calibri"/>
                <a:cs typeface="Calibri"/>
              </a:rPr>
              <a:t>),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5" dirty="0">
                <a:latin typeface="Georgia"/>
                <a:cs typeface="Georgia"/>
              </a:rPr>
              <a:t>y</a:t>
            </a:r>
            <a:r>
              <a:rPr sz="3150" spc="-37" baseline="-18518" dirty="0">
                <a:latin typeface="Calibri"/>
                <a:cs typeface="Calibri"/>
              </a:rPr>
              <a:t>n</a:t>
            </a:r>
            <a:r>
              <a:rPr sz="3200" spc="-25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405765" indent="-3422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405765" algn="l"/>
              </a:tabLst>
            </a:pPr>
            <a:r>
              <a:rPr sz="3200" dirty="0">
                <a:latin typeface="Calibri"/>
                <a:cs typeface="Calibri"/>
              </a:rPr>
              <a:t>Learn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i="1" spc="170" dirty="0">
                <a:latin typeface="Georgia"/>
                <a:cs typeface="Georgia"/>
              </a:rPr>
              <a:t>f</a:t>
            </a:r>
            <a:r>
              <a:rPr sz="3200" spc="170" dirty="0">
                <a:latin typeface="Calibri"/>
                <a:cs typeface="Calibri"/>
              </a:rPr>
              <a:t>(</a:t>
            </a:r>
            <a:r>
              <a:rPr sz="3200" i="1" spc="170" dirty="0">
                <a:latin typeface="Georgia"/>
                <a:cs typeface="Georgia"/>
              </a:rPr>
              <a:t>x</a:t>
            </a:r>
            <a:r>
              <a:rPr sz="3200" spc="170" dirty="0">
                <a:latin typeface="Calibri"/>
                <a:cs typeface="Calibri"/>
              </a:rPr>
              <a:t>)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predict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i="1" spc="-240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i="1" spc="17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5207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130" dirty="0">
                <a:latin typeface="Arial MT"/>
                <a:cs typeface="Arial MT"/>
              </a:rPr>
              <a:t> </a:t>
            </a:r>
            <a:r>
              <a:rPr sz="2800" i="1" spc="-210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categorical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==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classification</a:t>
            </a:r>
            <a:endParaRPr sz="2800">
              <a:latin typeface="Calibri"/>
              <a:cs typeface="Calibri"/>
            </a:endParaRPr>
          </a:p>
          <a:p>
            <a:pPr marL="967105" algn="ctr">
              <a:lnSpc>
                <a:spcPct val="100000"/>
              </a:lnSpc>
              <a:spcBef>
                <a:spcPts val="2750"/>
              </a:spcBef>
            </a:pPr>
            <a:r>
              <a:rPr sz="2000" dirty="0">
                <a:latin typeface="Calibri"/>
                <a:cs typeface="Calibri"/>
              </a:rPr>
              <a:t>Breast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Cancer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(Malignant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Benign)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2000">
              <a:latin typeface="Calibri"/>
              <a:cs typeface="Calibri"/>
            </a:endParaRPr>
          </a:p>
          <a:p>
            <a:pPr marL="60325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1(Malignant)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2000">
              <a:latin typeface="Calibri"/>
              <a:cs typeface="Calibri"/>
            </a:endParaRPr>
          </a:p>
          <a:p>
            <a:pPr marL="423545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0(Benign)</a:t>
            </a:r>
            <a:endParaRPr sz="2000">
              <a:latin typeface="Calibri"/>
              <a:cs typeface="Calibri"/>
            </a:endParaRPr>
          </a:p>
          <a:p>
            <a:pPr marL="890905" algn="ctr">
              <a:lnSpc>
                <a:spcPct val="100000"/>
              </a:lnSpc>
              <a:spcBef>
                <a:spcPts val="570"/>
              </a:spcBef>
            </a:pPr>
            <a:r>
              <a:rPr sz="2400" spc="-20" dirty="0">
                <a:latin typeface="Calibri"/>
                <a:cs typeface="Calibri"/>
              </a:rPr>
              <a:t>Tumor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11400" y="3759200"/>
            <a:ext cx="4089400" cy="1371600"/>
            <a:chOff x="2311400" y="3759200"/>
            <a:chExt cx="4089400" cy="1371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400" y="4762500"/>
              <a:ext cx="3556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806950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800600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2900" y="4762500"/>
              <a:ext cx="3556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806950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464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400" y="4762500"/>
              <a:ext cx="3556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806950"/>
              <a:ext cx="228600" cy="22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559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47625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806950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8006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4762500"/>
              <a:ext cx="3556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806950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800600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4762500"/>
              <a:ext cx="355600" cy="368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80695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8006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688" y="380365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4850" y="380365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2290" y="380365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5650" y="380365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850" y="3803650"/>
              <a:ext cx="241300" cy="24130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8739" y="6569510"/>
            <a:ext cx="2395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example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Andrew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480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Supervised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Learning: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36750" y="3406315"/>
            <a:ext cx="4972685" cy="1972310"/>
            <a:chOff x="1936750" y="3406315"/>
            <a:chExt cx="4972685" cy="1972310"/>
          </a:xfrm>
        </p:grpSpPr>
        <p:sp>
          <p:nvSpPr>
            <p:cNvPr id="4" name="object 4"/>
            <p:cNvSpPr/>
            <p:nvPr/>
          </p:nvSpPr>
          <p:spPr>
            <a:xfrm>
              <a:off x="1962975" y="3406317"/>
              <a:ext cx="4946015" cy="1972310"/>
            </a:xfrm>
            <a:custGeom>
              <a:avLst/>
              <a:gdLst/>
              <a:ahLst/>
              <a:cxnLst/>
              <a:rect l="l" t="t" r="r" b="b"/>
              <a:pathLst>
                <a:path w="4946015" h="1972310">
                  <a:moveTo>
                    <a:pt x="4945900" y="1514932"/>
                  </a:moveTo>
                  <a:lnTo>
                    <a:pt x="4798860" y="1429156"/>
                  </a:lnTo>
                  <a:lnTo>
                    <a:pt x="4793666" y="1428597"/>
                  </a:lnTo>
                  <a:lnTo>
                    <a:pt x="4788954" y="1429842"/>
                  </a:lnTo>
                  <a:lnTo>
                    <a:pt x="4784242" y="1431086"/>
                  </a:lnTo>
                  <a:lnTo>
                    <a:pt x="4780000" y="1434122"/>
                  </a:lnTo>
                  <a:lnTo>
                    <a:pt x="4777346" y="1438668"/>
                  </a:lnTo>
                  <a:lnTo>
                    <a:pt x="4774895" y="1445818"/>
                  </a:lnTo>
                  <a:lnTo>
                    <a:pt x="4775378" y="1453108"/>
                  </a:lnTo>
                  <a:lnTo>
                    <a:pt x="4778553" y="1459687"/>
                  </a:lnTo>
                  <a:lnTo>
                    <a:pt x="4784204" y="1464716"/>
                  </a:lnTo>
                  <a:lnTo>
                    <a:pt x="4837633" y="1495882"/>
                  </a:lnTo>
                  <a:lnTo>
                    <a:pt x="157340" y="1495894"/>
                  </a:lnTo>
                  <a:lnTo>
                    <a:pt x="157340" y="108280"/>
                  </a:lnTo>
                  <a:lnTo>
                    <a:pt x="188518" y="161709"/>
                  </a:lnTo>
                  <a:lnTo>
                    <a:pt x="193548" y="167360"/>
                  </a:lnTo>
                  <a:lnTo>
                    <a:pt x="200113" y="170535"/>
                  </a:lnTo>
                  <a:lnTo>
                    <a:pt x="207403" y="171005"/>
                  </a:lnTo>
                  <a:lnTo>
                    <a:pt x="214566" y="168567"/>
                  </a:lnTo>
                  <a:lnTo>
                    <a:pt x="220218" y="163537"/>
                  </a:lnTo>
                  <a:lnTo>
                    <a:pt x="223393" y="156959"/>
                  </a:lnTo>
                  <a:lnTo>
                    <a:pt x="223862" y="149669"/>
                  </a:lnTo>
                  <a:lnTo>
                    <a:pt x="221424" y="142506"/>
                  </a:lnTo>
                  <a:lnTo>
                    <a:pt x="138290" y="0"/>
                  </a:lnTo>
                  <a:lnTo>
                    <a:pt x="55168" y="142506"/>
                  </a:lnTo>
                  <a:lnTo>
                    <a:pt x="52717" y="149669"/>
                  </a:lnTo>
                  <a:lnTo>
                    <a:pt x="53200" y="156959"/>
                  </a:lnTo>
                  <a:lnTo>
                    <a:pt x="56362" y="163537"/>
                  </a:lnTo>
                  <a:lnTo>
                    <a:pt x="62014" y="168567"/>
                  </a:lnTo>
                  <a:lnTo>
                    <a:pt x="69176" y="171005"/>
                  </a:lnTo>
                  <a:lnTo>
                    <a:pt x="76466" y="170535"/>
                  </a:lnTo>
                  <a:lnTo>
                    <a:pt x="83045" y="167360"/>
                  </a:lnTo>
                  <a:lnTo>
                    <a:pt x="88074" y="161709"/>
                  </a:lnTo>
                  <a:lnTo>
                    <a:pt x="119240" y="108280"/>
                  </a:lnTo>
                  <a:lnTo>
                    <a:pt x="119240" y="1495894"/>
                  </a:lnTo>
                  <a:lnTo>
                    <a:pt x="0" y="1495894"/>
                  </a:lnTo>
                  <a:lnTo>
                    <a:pt x="0" y="1533994"/>
                  </a:lnTo>
                  <a:lnTo>
                    <a:pt x="119240" y="1533994"/>
                  </a:lnTo>
                  <a:lnTo>
                    <a:pt x="119240" y="1972132"/>
                  </a:lnTo>
                  <a:lnTo>
                    <a:pt x="157340" y="1972132"/>
                  </a:lnTo>
                  <a:lnTo>
                    <a:pt x="157340" y="1533994"/>
                  </a:lnTo>
                  <a:lnTo>
                    <a:pt x="4837633" y="1533982"/>
                  </a:lnTo>
                  <a:lnTo>
                    <a:pt x="4784204" y="1565160"/>
                  </a:lnTo>
                  <a:lnTo>
                    <a:pt x="4778553" y="1570189"/>
                  </a:lnTo>
                  <a:lnTo>
                    <a:pt x="4775378" y="1576768"/>
                  </a:lnTo>
                  <a:lnTo>
                    <a:pt x="4774895" y="1584058"/>
                  </a:lnTo>
                  <a:lnTo>
                    <a:pt x="4777346" y="1591208"/>
                  </a:lnTo>
                  <a:lnTo>
                    <a:pt x="4782375" y="1596859"/>
                  </a:lnTo>
                  <a:lnTo>
                    <a:pt x="4788954" y="1600034"/>
                  </a:lnTo>
                  <a:lnTo>
                    <a:pt x="4796244" y="1600517"/>
                  </a:lnTo>
                  <a:lnTo>
                    <a:pt x="4803394" y="1598066"/>
                  </a:lnTo>
                  <a:lnTo>
                    <a:pt x="4945900" y="15149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55800" y="3930650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1"/>
                  </a:lnTo>
                </a:path>
              </a:pathLst>
            </a:custGeom>
            <a:ln w="381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5140" y="1016000"/>
            <a:ext cx="7215505" cy="44684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05765" indent="-342265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405765" algn="l"/>
              </a:tabLst>
            </a:pP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1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0" dirty="0">
                <a:latin typeface="Georgia"/>
                <a:cs typeface="Georgia"/>
              </a:rPr>
              <a:t>y</a:t>
            </a:r>
            <a:r>
              <a:rPr sz="3150" spc="-30" baseline="-18518" dirty="0">
                <a:latin typeface="Calibri"/>
                <a:cs typeface="Calibri"/>
              </a:rPr>
              <a:t>1</a:t>
            </a:r>
            <a:r>
              <a:rPr sz="3200" spc="-20" dirty="0">
                <a:latin typeface="Calibri"/>
                <a:cs typeface="Calibri"/>
              </a:rPr>
              <a:t>),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0" dirty="0">
                <a:latin typeface="Georgia"/>
                <a:cs typeface="Georgia"/>
              </a:rPr>
              <a:t>y</a:t>
            </a:r>
            <a:r>
              <a:rPr sz="3150" spc="-30" baseline="-18518" dirty="0">
                <a:latin typeface="Calibri"/>
                <a:cs typeface="Calibri"/>
              </a:rPr>
              <a:t>2</a:t>
            </a:r>
            <a:r>
              <a:rPr sz="3200" spc="-20" dirty="0">
                <a:latin typeface="Calibri"/>
                <a:cs typeface="Calibri"/>
              </a:rPr>
              <a:t>),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5" dirty="0">
                <a:latin typeface="Georgia"/>
                <a:cs typeface="Georgia"/>
              </a:rPr>
              <a:t>y</a:t>
            </a:r>
            <a:r>
              <a:rPr sz="3150" spc="-37" baseline="-18518" dirty="0">
                <a:latin typeface="Calibri"/>
                <a:cs typeface="Calibri"/>
              </a:rPr>
              <a:t>n</a:t>
            </a:r>
            <a:r>
              <a:rPr sz="3200" spc="-25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405765" indent="-3422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405765" algn="l"/>
              </a:tabLst>
            </a:pPr>
            <a:r>
              <a:rPr sz="3200" dirty="0">
                <a:latin typeface="Calibri"/>
                <a:cs typeface="Calibri"/>
              </a:rPr>
              <a:t>Learn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i="1" spc="170" dirty="0">
                <a:latin typeface="Georgia"/>
                <a:cs typeface="Georgia"/>
              </a:rPr>
              <a:t>f</a:t>
            </a:r>
            <a:r>
              <a:rPr sz="3200" spc="170" dirty="0">
                <a:latin typeface="Calibri"/>
                <a:cs typeface="Calibri"/>
              </a:rPr>
              <a:t>(</a:t>
            </a:r>
            <a:r>
              <a:rPr sz="3200" i="1" spc="170" dirty="0">
                <a:latin typeface="Georgia"/>
                <a:cs typeface="Georgia"/>
              </a:rPr>
              <a:t>x</a:t>
            </a:r>
            <a:r>
              <a:rPr sz="3200" spc="170" dirty="0">
                <a:latin typeface="Calibri"/>
                <a:cs typeface="Calibri"/>
              </a:rPr>
              <a:t>)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predict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i="1" spc="-240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i="1" spc="17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5207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130" dirty="0">
                <a:latin typeface="Arial MT"/>
                <a:cs typeface="Arial MT"/>
              </a:rPr>
              <a:t> </a:t>
            </a:r>
            <a:r>
              <a:rPr sz="2800" i="1" spc="-210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categorical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==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classification</a:t>
            </a:r>
            <a:endParaRPr sz="2800">
              <a:latin typeface="Calibri"/>
              <a:cs typeface="Calibri"/>
            </a:endParaRPr>
          </a:p>
          <a:p>
            <a:pPr marL="967105" algn="ctr">
              <a:lnSpc>
                <a:spcPct val="100000"/>
              </a:lnSpc>
              <a:spcBef>
                <a:spcPts val="2750"/>
              </a:spcBef>
            </a:pPr>
            <a:r>
              <a:rPr sz="2000" dirty="0">
                <a:latin typeface="Calibri"/>
                <a:cs typeface="Calibri"/>
              </a:rPr>
              <a:t>Breast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Cancer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(Malignant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Benign)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2000">
              <a:latin typeface="Calibri"/>
              <a:cs typeface="Calibri"/>
            </a:endParaRPr>
          </a:p>
          <a:p>
            <a:pPr marL="60325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1(Malignant)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2000">
              <a:latin typeface="Calibri"/>
              <a:cs typeface="Calibri"/>
            </a:endParaRPr>
          </a:p>
          <a:p>
            <a:pPr marL="423545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0(Benign)</a:t>
            </a:r>
            <a:endParaRPr sz="2000">
              <a:latin typeface="Calibri"/>
              <a:cs typeface="Calibri"/>
            </a:endParaRPr>
          </a:p>
          <a:p>
            <a:pPr marL="890905" algn="ctr">
              <a:lnSpc>
                <a:spcPct val="100000"/>
              </a:lnSpc>
              <a:spcBef>
                <a:spcPts val="570"/>
              </a:spcBef>
            </a:pPr>
            <a:r>
              <a:rPr sz="2400" spc="-20" dirty="0">
                <a:latin typeface="Calibri"/>
                <a:cs typeface="Calibri"/>
              </a:rPr>
              <a:t>Tumor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11400" y="3759200"/>
            <a:ext cx="4089400" cy="1371600"/>
            <a:chOff x="2311400" y="3759200"/>
            <a:chExt cx="4089400" cy="1371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400" y="4762500"/>
              <a:ext cx="3556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806950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800600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2900" y="4762500"/>
              <a:ext cx="3556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806950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464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400" y="4762500"/>
              <a:ext cx="3556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806950"/>
              <a:ext cx="228600" cy="22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559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47625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806950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8006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4762500"/>
              <a:ext cx="3556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806950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800600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4762500"/>
              <a:ext cx="355600" cy="368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80695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8006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688" y="380365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4850" y="380365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2290" y="380365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5650" y="380365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850" y="3803650"/>
              <a:ext cx="241300" cy="2413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11400" y="4749800"/>
              <a:ext cx="355600" cy="3683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799567"/>
              <a:ext cx="228600" cy="2286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793217"/>
              <a:ext cx="241300" cy="2413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82900" y="4749800"/>
              <a:ext cx="355600" cy="3683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799567"/>
              <a:ext cx="228600" cy="2286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946400" y="47995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92400" y="4749800"/>
              <a:ext cx="355600" cy="3683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799567"/>
              <a:ext cx="228600" cy="2286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755900" y="47995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90900" y="4749800"/>
              <a:ext cx="368300" cy="3683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799567"/>
              <a:ext cx="228600" cy="2286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793217"/>
              <a:ext cx="241300" cy="241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91000" y="4749800"/>
              <a:ext cx="355600" cy="3683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799567"/>
              <a:ext cx="228600" cy="2286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793217"/>
              <a:ext cx="241300" cy="2413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37100" y="4749800"/>
              <a:ext cx="355600" cy="3683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799567"/>
              <a:ext cx="228600" cy="2286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793217"/>
              <a:ext cx="241300" cy="241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16688" y="3804535"/>
              <a:ext cx="241300" cy="2413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4850" y="3804535"/>
              <a:ext cx="241300" cy="241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2290" y="3804535"/>
              <a:ext cx="241300" cy="2413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65650" y="3804535"/>
              <a:ext cx="241300" cy="2413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33850" y="3804535"/>
              <a:ext cx="241300" cy="241300"/>
            </a:xfrm>
            <a:prstGeom prst="rect">
              <a:avLst/>
            </a:prstGeom>
          </p:spPr>
        </p:pic>
      </p:grpSp>
      <p:sp>
        <p:nvSpPr>
          <p:cNvPr id="64" name="object 64"/>
          <p:cNvSpPr/>
          <p:nvPr/>
        </p:nvSpPr>
        <p:spPr>
          <a:xfrm>
            <a:off x="1962975" y="6076078"/>
            <a:ext cx="4946015" cy="172085"/>
          </a:xfrm>
          <a:custGeom>
            <a:avLst/>
            <a:gdLst/>
            <a:ahLst/>
            <a:cxnLst/>
            <a:rect l="l" t="t" r="r" b="b"/>
            <a:pathLst>
              <a:path w="4946015" h="172085">
                <a:moveTo>
                  <a:pt x="4793672" y="0"/>
                </a:moveTo>
                <a:lnTo>
                  <a:pt x="4774907" y="17224"/>
                </a:lnTo>
                <a:lnTo>
                  <a:pt x="4775382" y="24511"/>
                </a:lnTo>
                <a:lnTo>
                  <a:pt x="4778555" y="31089"/>
                </a:lnTo>
                <a:lnTo>
                  <a:pt x="4784206" y="36118"/>
                </a:lnTo>
                <a:lnTo>
                  <a:pt x="4837640" y="67288"/>
                </a:lnTo>
                <a:lnTo>
                  <a:pt x="0" y="67289"/>
                </a:lnTo>
                <a:lnTo>
                  <a:pt x="0" y="105389"/>
                </a:lnTo>
                <a:lnTo>
                  <a:pt x="4837640" y="105388"/>
                </a:lnTo>
                <a:lnTo>
                  <a:pt x="4784206" y="136558"/>
                </a:lnTo>
                <a:lnTo>
                  <a:pt x="4778555" y="141587"/>
                </a:lnTo>
                <a:lnTo>
                  <a:pt x="4775382" y="148165"/>
                </a:lnTo>
                <a:lnTo>
                  <a:pt x="4774907" y="155452"/>
                </a:lnTo>
                <a:lnTo>
                  <a:pt x="4777350" y="162612"/>
                </a:lnTo>
                <a:lnTo>
                  <a:pt x="4782379" y="168262"/>
                </a:lnTo>
                <a:lnTo>
                  <a:pt x="4788956" y="171436"/>
                </a:lnTo>
                <a:lnTo>
                  <a:pt x="4796244" y="171911"/>
                </a:lnTo>
                <a:lnTo>
                  <a:pt x="4803404" y="169468"/>
                </a:lnTo>
                <a:lnTo>
                  <a:pt x="4945912" y="86338"/>
                </a:lnTo>
                <a:lnTo>
                  <a:pt x="4798860" y="557"/>
                </a:lnTo>
                <a:lnTo>
                  <a:pt x="4793672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854080" y="6348690"/>
            <a:ext cx="136906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20" dirty="0">
                <a:latin typeface="Calibri"/>
                <a:cs typeface="Calibri"/>
              </a:rPr>
              <a:t>Tumor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8739" y="6578018"/>
            <a:ext cx="239522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example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Andrew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480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Supervised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Learning: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36750" y="3406315"/>
            <a:ext cx="4972685" cy="1972310"/>
            <a:chOff x="1936750" y="3406315"/>
            <a:chExt cx="4972685" cy="1972310"/>
          </a:xfrm>
        </p:grpSpPr>
        <p:sp>
          <p:nvSpPr>
            <p:cNvPr id="4" name="object 4"/>
            <p:cNvSpPr/>
            <p:nvPr/>
          </p:nvSpPr>
          <p:spPr>
            <a:xfrm>
              <a:off x="1962975" y="3406317"/>
              <a:ext cx="4946015" cy="1972310"/>
            </a:xfrm>
            <a:custGeom>
              <a:avLst/>
              <a:gdLst/>
              <a:ahLst/>
              <a:cxnLst/>
              <a:rect l="l" t="t" r="r" b="b"/>
              <a:pathLst>
                <a:path w="4946015" h="1972310">
                  <a:moveTo>
                    <a:pt x="4945900" y="1514932"/>
                  </a:moveTo>
                  <a:lnTo>
                    <a:pt x="4798860" y="1429156"/>
                  </a:lnTo>
                  <a:lnTo>
                    <a:pt x="4793666" y="1428597"/>
                  </a:lnTo>
                  <a:lnTo>
                    <a:pt x="4788954" y="1429842"/>
                  </a:lnTo>
                  <a:lnTo>
                    <a:pt x="4784242" y="1431086"/>
                  </a:lnTo>
                  <a:lnTo>
                    <a:pt x="4780000" y="1434122"/>
                  </a:lnTo>
                  <a:lnTo>
                    <a:pt x="4777346" y="1438668"/>
                  </a:lnTo>
                  <a:lnTo>
                    <a:pt x="4774895" y="1445818"/>
                  </a:lnTo>
                  <a:lnTo>
                    <a:pt x="4775378" y="1453108"/>
                  </a:lnTo>
                  <a:lnTo>
                    <a:pt x="4778553" y="1459687"/>
                  </a:lnTo>
                  <a:lnTo>
                    <a:pt x="4784204" y="1464716"/>
                  </a:lnTo>
                  <a:lnTo>
                    <a:pt x="4837633" y="1495882"/>
                  </a:lnTo>
                  <a:lnTo>
                    <a:pt x="157340" y="1495894"/>
                  </a:lnTo>
                  <a:lnTo>
                    <a:pt x="157340" y="108280"/>
                  </a:lnTo>
                  <a:lnTo>
                    <a:pt x="188518" y="161709"/>
                  </a:lnTo>
                  <a:lnTo>
                    <a:pt x="193548" y="167360"/>
                  </a:lnTo>
                  <a:lnTo>
                    <a:pt x="200113" y="170535"/>
                  </a:lnTo>
                  <a:lnTo>
                    <a:pt x="207403" y="171005"/>
                  </a:lnTo>
                  <a:lnTo>
                    <a:pt x="214566" y="168567"/>
                  </a:lnTo>
                  <a:lnTo>
                    <a:pt x="220218" y="163537"/>
                  </a:lnTo>
                  <a:lnTo>
                    <a:pt x="223393" y="156959"/>
                  </a:lnTo>
                  <a:lnTo>
                    <a:pt x="223862" y="149669"/>
                  </a:lnTo>
                  <a:lnTo>
                    <a:pt x="221424" y="142506"/>
                  </a:lnTo>
                  <a:lnTo>
                    <a:pt x="138290" y="0"/>
                  </a:lnTo>
                  <a:lnTo>
                    <a:pt x="55168" y="142506"/>
                  </a:lnTo>
                  <a:lnTo>
                    <a:pt x="52717" y="149669"/>
                  </a:lnTo>
                  <a:lnTo>
                    <a:pt x="53200" y="156959"/>
                  </a:lnTo>
                  <a:lnTo>
                    <a:pt x="56362" y="163537"/>
                  </a:lnTo>
                  <a:lnTo>
                    <a:pt x="62014" y="168567"/>
                  </a:lnTo>
                  <a:lnTo>
                    <a:pt x="69176" y="171005"/>
                  </a:lnTo>
                  <a:lnTo>
                    <a:pt x="76466" y="170535"/>
                  </a:lnTo>
                  <a:lnTo>
                    <a:pt x="83045" y="167360"/>
                  </a:lnTo>
                  <a:lnTo>
                    <a:pt x="88074" y="161709"/>
                  </a:lnTo>
                  <a:lnTo>
                    <a:pt x="119240" y="108280"/>
                  </a:lnTo>
                  <a:lnTo>
                    <a:pt x="119240" y="1495894"/>
                  </a:lnTo>
                  <a:lnTo>
                    <a:pt x="0" y="1495894"/>
                  </a:lnTo>
                  <a:lnTo>
                    <a:pt x="0" y="1533994"/>
                  </a:lnTo>
                  <a:lnTo>
                    <a:pt x="119240" y="1533994"/>
                  </a:lnTo>
                  <a:lnTo>
                    <a:pt x="119240" y="1972132"/>
                  </a:lnTo>
                  <a:lnTo>
                    <a:pt x="157340" y="1972132"/>
                  </a:lnTo>
                  <a:lnTo>
                    <a:pt x="157340" y="1533994"/>
                  </a:lnTo>
                  <a:lnTo>
                    <a:pt x="4837633" y="1533982"/>
                  </a:lnTo>
                  <a:lnTo>
                    <a:pt x="4784204" y="1565160"/>
                  </a:lnTo>
                  <a:lnTo>
                    <a:pt x="4778553" y="1570189"/>
                  </a:lnTo>
                  <a:lnTo>
                    <a:pt x="4775378" y="1576768"/>
                  </a:lnTo>
                  <a:lnTo>
                    <a:pt x="4774895" y="1584058"/>
                  </a:lnTo>
                  <a:lnTo>
                    <a:pt x="4777346" y="1591208"/>
                  </a:lnTo>
                  <a:lnTo>
                    <a:pt x="4782375" y="1596859"/>
                  </a:lnTo>
                  <a:lnTo>
                    <a:pt x="4788954" y="1600034"/>
                  </a:lnTo>
                  <a:lnTo>
                    <a:pt x="4796244" y="1600517"/>
                  </a:lnTo>
                  <a:lnTo>
                    <a:pt x="4803394" y="1598066"/>
                  </a:lnTo>
                  <a:lnTo>
                    <a:pt x="4945900" y="15149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55800" y="3930650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1"/>
                  </a:lnTo>
                </a:path>
              </a:pathLst>
            </a:custGeom>
            <a:ln w="381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7840" y="1016000"/>
            <a:ext cx="7190105" cy="403034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93065" indent="-342265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393065" algn="l"/>
              </a:tabLst>
            </a:pP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1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0" dirty="0">
                <a:latin typeface="Georgia"/>
                <a:cs typeface="Georgia"/>
              </a:rPr>
              <a:t>y</a:t>
            </a:r>
            <a:r>
              <a:rPr sz="3150" spc="-30" baseline="-18518" dirty="0">
                <a:latin typeface="Calibri"/>
                <a:cs typeface="Calibri"/>
              </a:rPr>
              <a:t>1</a:t>
            </a:r>
            <a:r>
              <a:rPr sz="3200" spc="-20" dirty="0">
                <a:latin typeface="Calibri"/>
                <a:cs typeface="Calibri"/>
              </a:rPr>
              <a:t>),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0" dirty="0">
                <a:latin typeface="Georgia"/>
                <a:cs typeface="Georgia"/>
              </a:rPr>
              <a:t>y</a:t>
            </a:r>
            <a:r>
              <a:rPr sz="3150" spc="-30" baseline="-18518" dirty="0">
                <a:latin typeface="Calibri"/>
                <a:cs typeface="Calibri"/>
              </a:rPr>
              <a:t>2</a:t>
            </a:r>
            <a:r>
              <a:rPr sz="3200" spc="-20" dirty="0">
                <a:latin typeface="Calibri"/>
                <a:cs typeface="Calibri"/>
              </a:rPr>
              <a:t>),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5" dirty="0">
                <a:latin typeface="Georgia"/>
                <a:cs typeface="Georgia"/>
              </a:rPr>
              <a:t>y</a:t>
            </a:r>
            <a:r>
              <a:rPr sz="3150" spc="-37" baseline="-18518" dirty="0">
                <a:latin typeface="Calibri"/>
                <a:cs typeface="Calibri"/>
              </a:rPr>
              <a:t>n</a:t>
            </a:r>
            <a:r>
              <a:rPr sz="3200" spc="-25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393065" indent="-3422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393065" algn="l"/>
              </a:tabLst>
            </a:pPr>
            <a:r>
              <a:rPr sz="3200" dirty="0">
                <a:latin typeface="Calibri"/>
                <a:cs typeface="Calibri"/>
              </a:rPr>
              <a:t>Learn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i="1" spc="170" dirty="0">
                <a:latin typeface="Georgia"/>
                <a:cs typeface="Georgia"/>
              </a:rPr>
              <a:t>f</a:t>
            </a:r>
            <a:r>
              <a:rPr sz="3200" spc="170" dirty="0">
                <a:latin typeface="Calibri"/>
                <a:cs typeface="Calibri"/>
              </a:rPr>
              <a:t>(</a:t>
            </a:r>
            <a:r>
              <a:rPr sz="3200" i="1" spc="170" dirty="0">
                <a:latin typeface="Georgia"/>
                <a:cs typeface="Georgia"/>
              </a:rPr>
              <a:t>x</a:t>
            </a:r>
            <a:r>
              <a:rPr sz="3200" spc="170" dirty="0">
                <a:latin typeface="Calibri"/>
                <a:cs typeface="Calibri"/>
              </a:rPr>
              <a:t>)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predict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i="1" spc="-240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i="1" spc="17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5080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130" dirty="0">
                <a:latin typeface="Arial MT"/>
                <a:cs typeface="Arial MT"/>
              </a:rPr>
              <a:t> </a:t>
            </a:r>
            <a:r>
              <a:rPr sz="2800" i="1" spc="-210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categorical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==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classification</a:t>
            </a:r>
            <a:endParaRPr sz="2800">
              <a:latin typeface="Calibri"/>
              <a:cs typeface="Calibri"/>
            </a:endParaRPr>
          </a:p>
          <a:p>
            <a:pPr marL="2273300">
              <a:lnSpc>
                <a:spcPct val="100000"/>
              </a:lnSpc>
              <a:spcBef>
                <a:spcPts val="2750"/>
              </a:spcBef>
            </a:pPr>
            <a:r>
              <a:rPr sz="2000" dirty="0">
                <a:latin typeface="Calibri"/>
                <a:cs typeface="Calibri"/>
              </a:rPr>
              <a:t>Breast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Cancer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(Malignant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Benign)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2000">
              <a:latin typeface="Calibri"/>
              <a:cs typeface="Calibri"/>
            </a:endParaRPr>
          </a:p>
          <a:p>
            <a:pPr marR="5801995" algn="r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1(Malignant)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2000">
              <a:latin typeface="Calibri"/>
              <a:cs typeface="Calibri"/>
            </a:endParaRPr>
          </a:p>
          <a:p>
            <a:pPr marR="5777865" algn="r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0(Benign)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11400" y="3759200"/>
            <a:ext cx="4089400" cy="1371600"/>
            <a:chOff x="2311400" y="3759200"/>
            <a:chExt cx="4089400" cy="1371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400" y="4762500"/>
              <a:ext cx="3556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806950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800600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2900" y="4762500"/>
              <a:ext cx="3556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806950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464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400" y="4762500"/>
              <a:ext cx="3556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806950"/>
              <a:ext cx="228600" cy="22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559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47625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806950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8006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4762500"/>
              <a:ext cx="3556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806950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800600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4762500"/>
              <a:ext cx="355600" cy="368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80695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8006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688" y="380365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4850" y="380365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2290" y="380365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5650" y="380365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850" y="3803650"/>
              <a:ext cx="241300" cy="241300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1962975" y="5715000"/>
            <a:ext cx="4946015" cy="927100"/>
            <a:chOff x="1962975" y="5715000"/>
            <a:chExt cx="4946015" cy="927100"/>
          </a:xfrm>
        </p:grpSpPr>
        <p:sp>
          <p:nvSpPr>
            <p:cNvPr id="37" name="object 37"/>
            <p:cNvSpPr/>
            <p:nvPr/>
          </p:nvSpPr>
          <p:spPr>
            <a:xfrm>
              <a:off x="1962975" y="6076078"/>
              <a:ext cx="4946015" cy="172085"/>
            </a:xfrm>
            <a:custGeom>
              <a:avLst/>
              <a:gdLst/>
              <a:ahLst/>
              <a:cxnLst/>
              <a:rect l="l" t="t" r="r" b="b"/>
              <a:pathLst>
                <a:path w="4946015" h="172085">
                  <a:moveTo>
                    <a:pt x="4793672" y="0"/>
                  </a:moveTo>
                  <a:lnTo>
                    <a:pt x="4774907" y="17224"/>
                  </a:lnTo>
                  <a:lnTo>
                    <a:pt x="4775382" y="24511"/>
                  </a:lnTo>
                  <a:lnTo>
                    <a:pt x="4778555" y="31089"/>
                  </a:lnTo>
                  <a:lnTo>
                    <a:pt x="4784206" y="36118"/>
                  </a:lnTo>
                  <a:lnTo>
                    <a:pt x="4837640" y="67288"/>
                  </a:lnTo>
                  <a:lnTo>
                    <a:pt x="0" y="67289"/>
                  </a:lnTo>
                  <a:lnTo>
                    <a:pt x="0" y="105389"/>
                  </a:lnTo>
                  <a:lnTo>
                    <a:pt x="4837640" y="105388"/>
                  </a:lnTo>
                  <a:lnTo>
                    <a:pt x="4784206" y="136558"/>
                  </a:lnTo>
                  <a:lnTo>
                    <a:pt x="4778555" y="141587"/>
                  </a:lnTo>
                  <a:lnTo>
                    <a:pt x="4775382" y="148165"/>
                  </a:lnTo>
                  <a:lnTo>
                    <a:pt x="4774907" y="155452"/>
                  </a:lnTo>
                  <a:lnTo>
                    <a:pt x="4777350" y="162612"/>
                  </a:lnTo>
                  <a:lnTo>
                    <a:pt x="4782379" y="168262"/>
                  </a:lnTo>
                  <a:lnTo>
                    <a:pt x="4788956" y="171436"/>
                  </a:lnTo>
                  <a:lnTo>
                    <a:pt x="4796244" y="171911"/>
                  </a:lnTo>
                  <a:lnTo>
                    <a:pt x="4803404" y="169468"/>
                  </a:lnTo>
                  <a:lnTo>
                    <a:pt x="4945912" y="86338"/>
                  </a:lnTo>
                  <a:lnTo>
                    <a:pt x="4798860" y="557"/>
                  </a:lnTo>
                  <a:lnTo>
                    <a:pt x="479367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98700" y="6019800"/>
              <a:ext cx="368300" cy="3683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0580" y="6060816"/>
              <a:ext cx="228600" cy="2286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4230" y="6054466"/>
              <a:ext cx="241300" cy="2413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70200" y="6019800"/>
              <a:ext cx="368300" cy="368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2080" y="6060816"/>
              <a:ext cx="228600" cy="2286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9420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79700" y="6019800"/>
              <a:ext cx="368300" cy="3683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1580" y="6060816"/>
              <a:ext cx="228600" cy="2286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7515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90900" y="6019800"/>
              <a:ext cx="368300" cy="368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8463" y="6060816"/>
              <a:ext cx="228600" cy="2286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2112" y="6054466"/>
              <a:ext cx="241300" cy="2413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78300" y="6019800"/>
              <a:ext cx="368300" cy="3683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0180" y="6060816"/>
              <a:ext cx="228600" cy="228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2501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24400" y="6019800"/>
              <a:ext cx="368300" cy="368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6280" y="6060816"/>
              <a:ext cx="228600" cy="2286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7962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57800" y="6032500"/>
              <a:ext cx="368300" cy="3683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16688" y="6067166"/>
              <a:ext cx="241300" cy="241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27700" y="6032500"/>
              <a:ext cx="355600" cy="368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4850" y="6067166"/>
              <a:ext cx="241300" cy="2413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2500" y="6032500"/>
              <a:ext cx="368300" cy="3683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2290" y="6067166"/>
              <a:ext cx="241300" cy="2413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08500" y="6032500"/>
              <a:ext cx="355600" cy="36830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5720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299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599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299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5720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76700" y="6032500"/>
              <a:ext cx="355600" cy="3683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1402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299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599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299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1402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95800" y="5715000"/>
              <a:ext cx="152400" cy="92710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572000" y="5753100"/>
              <a:ext cx="0" cy="796290"/>
            </a:xfrm>
            <a:custGeom>
              <a:avLst/>
              <a:gdLst/>
              <a:ahLst/>
              <a:cxnLst/>
              <a:rect l="l" t="t" r="r" b="b"/>
              <a:pathLst>
                <a:path h="796290">
                  <a:moveTo>
                    <a:pt x="0" y="0"/>
                  </a:moveTo>
                  <a:lnTo>
                    <a:pt x="1" y="796091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3333565" y="5092937"/>
            <a:ext cx="2608580" cy="82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765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Tumor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65"/>
              </a:spcBef>
              <a:tabLst>
                <a:tab pos="1310005" algn="l"/>
              </a:tabLst>
            </a:pPr>
            <a:r>
              <a:rPr sz="2100" baseline="3968" dirty="0">
                <a:latin typeface="Calibri"/>
                <a:cs typeface="Calibri"/>
              </a:rPr>
              <a:t>Predict</a:t>
            </a:r>
            <a:r>
              <a:rPr sz="2100" spc="-104" baseline="3968" dirty="0">
                <a:latin typeface="Calibri"/>
                <a:cs typeface="Calibri"/>
              </a:rPr>
              <a:t> </a:t>
            </a:r>
            <a:r>
              <a:rPr sz="2100" spc="-15" baseline="3968" dirty="0">
                <a:latin typeface="Calibri"/>
                <a:cs typeface="Calibri"/>
              </a:rPr>
              <a:t>Benign</a:t>
            </a:r>
            <a:r>
              <a:rPr sz="2100" baseline="3968" dirty="0">
                <a:latin typeface="Calibri"/>
                <a:cs typeface="Calibri"/>
              </a:rPr>
              <a:t>	</a:t>
            </a:r>
            <a:r>
              <a:rPr sz="1400" dirty="0">
                <a:latin typeface="Calibri"/>
                <a:cs typeface="Calibri"/>
              </a:rPr>
              <a:t>Predict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Malignant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854080" y="6348690"/>
            <a:ext cx="136906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20" dirty="0">
                <a:latin typeface="Calibri"/>
                <a:cs typeface="Calibri"/>
              </a:rPr>
              <a:t>Tumor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8739" y="6578018"/>
            <a:ext cx="239522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example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Andrew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342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Supervised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1095" y="2841536"/>
            <a:ext cx="3598545" cy="2726055"/>
            <a:chOff x="961095" y="2841536"/>
            <a:chExt cx="3598545" cy="2726055"/>
          </a:xfrm>
        </p:grpSpPr>
        <p:sp>
          <p:nvSpPr>
            <p:cNvPr id="4" name="object 4"/>
            <p:cNvSpPr/>
            <p:nvPr/>
          </p:nvSpPr>
          <p:spPr>
            <a:xfrm>
              <a:off x="961085" y="2841535"/>
              <a:ext cx="3598545" cy="2726055"/>
            </a:xfrm>
            <a:custGeom>
              <a:avLst/>
              <a:gdLst/>
              <a:ahLst/>
              <a:cxnLst/>
              <a:rect l="l" t="t" r="r" b="b"/>
              <a:pathLst>
                <a:path w="3598545" h="2726054">
                  <a:moveTo>
                    <a:pt x="3598380" y="2573236"/>
                  </a:moveTo>
                  <a:lnTo>
                    <a:pt x="3451326" y="2487447"/>
                  </a:lnTo>
                  <a:lnTo>
                    <a:pt x="3446132" y="2486888"/>
                  </a:lnTo>
                  <a:lnTo>
                    <a:pt x="3441420" y="2488133"/>
                  </a:lnTo>
                  <a:lnTo>
                    <a:pt x="3436709" y="2489377"/>
                  </a:lnTo>
                  <a:lnTo>
                    <a:pt x="3432467" y="2492413"/>
                  </a:lnTo>
                  <a:lnTo>
                    <a:pt x="3429812" y="2496959"/>
                  </a:lnTo>
                  <a:lnTo>
                    <a:pt x="3427374" y="2504109"/>
                  </a:lnTo>
                  <a:lnTo>
                    <a:pt x="3427844" y="2511399"/>
                  </a:lnTo>
                  <a:lnTo>
                    <a:pt x="3431019" y="2517978"/>
                  </a:lnTo>
                  <a:lnTo>
                    <a:pt x="3436670" y="2523007"/>
                  </a:lnTo>
                  <a:lnTo>
                    <a:pt x="3490099" y="2554186"/>
                  </a:lnTo>
                  <a:lnTo>
                    <a:pt x="183426" y="2554186"/>
                  </a:lnTo>
                  <a:lnTo>
                    <a:pt x="183426" y="108280"/>
                  </a:lnTo>
                  <a:lnTo>
                    <a:pt x="214604" y="161709"/>
                  </a:lnTo>
                  <a:lnTo>
                    <a:pt x="219633" y="167360"/>
                  </a:lnTo>
                  <a:lnTo>
                    <a:pt x="226212" y="170535"/>
                  </a:lnTo>
                  <a:lnTo>
                    <a:pt x="233502" y="171018"/>
                  </a:lnTo>
                  <a:lnTo>
                    <a:pt x="240652" y="168567"/>
                  </a:lnTo>
                  <a:lnTo>
                    <a:pt x="246303" y="163537"/>
                  </a:lnTo>
                  <a:lnTo>
                    <a:pt x="249478" y="156959"/>
                  </a:lnTo>
                  <a:lnTo>
                    <a:pt x="249961" y="149669"/>
                  </a:lnTo>
                  <a:lnTo>
                    <a:pt x="247510" y="142519"/>
                  </a:lnTo>
                  <a:lnTo>
                    <a:pt x="164388" y="0"/>
                  </a:lnTo>
                  <a:lnTo>
                    <a:pt x="81254" y="142519"/>
                  </a:lnTo>
                  <a:lnTo>
                    <a:pt x="78803" y="149669"/>
                  </a:lnTo>
                  <a:lnTo>
                    <a:pt x="79286" y="156959"/>
                  </a:lnTo>
                  <a:lnTo>
                    <a:pt x="82461" y="163537"/>
                  </a:lnTo>
                  <a:lnTo>
                    <a:pt x="88112" y="168567"/>
                  </a:lnTo>
                  <a:lnTo>
                    <a:pt x="95262" y="171018"/>
                  </a:lnTo>
                  <a:lnTo>
                    <a:pt x="102552" y="170535"/>
                  </a:lnTo>
                  <a:lnTo>
                    <a:pt x="109131" y="167360"/>
                  </a:lnTo>
                  <a:lnTo>
                    <a:pt x="114160" y="161709"/>
                  </a:lnTo>
                  <a:lnTo>
                    <a:pt x="145326" y="108280"/>
                  </a:lnTo>
                  <a:lnTo>
                    <a:pt x="145326" y="2554186"/>
                  </a:lnTo>
                  <a:lnTo>
                    <a:pt x="0" y="2554173"/>
                  </a:lnTo>
                  <a:lnTo>
                    <a:pt x="0" y="2592273"/>
                  </a:lnTo>
                  <a:lnTo>
                    <a:pt x="145326" y="2592286"/>
                  </a:lnTo>
                  <a:lnTo>
                    <a:pt x="145326" y="2725623"/>
                  </a:lnTo>
                  <a:lnTo>
                    <a:pt x="183426" y="2725623"/>
                  </a:lnTo>
                  <a:lnTo>
                    <a:pt x="183426" y="2592286"/>
                  </a:lnTo>
                  <a:lnTo>
                    <a:pt x="3490099" y="2592286"/>
                  </a:lnTo>
                  <a:lnTo>
                    <a:pt x="3436670" y="2623451"/>
                  </a:lnTo>
                  <a:lnTo>
                    <a:pt x="3431019" y="2628481"/>
                  </a:lnTo>
                  <a:lnTo>
                    <a:pt x="3427844" y="2635059"/>
                  </a:lnTo>
                  <a:lnTo>
                    <a:pt x="3427374" y="2642349"/>
                  </a:lnTo>
                  <a:lnTo>
                    <a:pt x="3429812" y="2649499"/>
                  </a:lnTo>
                  <a:lnTo>
                    <a:pt x="3434842" y="2655151"/>
                  </a:lnTo>
                  <a:lnTo>
                    <a:pt x="3441420" y="2658326"/>
                  </a:lnTo>
                  <a:lnTo>
                    <a:pt x="3448710" y="2658808"/>
                  </a:lnTo>
                  <a:lnTo>
                    <a:pt x="3455873" y="2656357"/>
                  </a:lnTo>
                  <a:lnTo>
                    <a:pt x="3598380" y="257323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4200" y="4787900"/>
              <a:ext cx="368300" cy="368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0214" y="4837667"/>
              <a:ext cx="228600" cy="228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3864" y="4831317"/>
              <a:ext cx="241300" cy="241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5100" y="4749800"/>
              <a:ext cx="3683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6980" y="4799567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0630" y="4793217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0000" y="4254500"/>
              <a:ext cx="3683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1880" y="4295956"/>
              <a:ext cx="228600" cy="228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5530" y="4289606"/>
              <a:ext cx="241300" cy="2413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8600" y="5016500"/>
              <a:ext cx="3683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0480" y="5066267"/>
              <a:ext cx="228600" cy="228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4130" y="5059917"/>
              <a:ext cx="241300" cy="2413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5300" y="39751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0640" y="4023878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4290" y="4017528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09900" y="3517899"/>
              <a:ext cx="3683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9564" y="3560328"/>
              <a:ext cx="241300" cy="241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46300" y="3149599"/>
              <a:ext cx="355600" cy="368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03450" y="3194049"/>
              <a:ext cx="241300" cy="241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48100" y="4521200"/>
              <a:ext cx="368300" cy="3683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9312" y="4564617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19500" y="3517899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80712" y="3559295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3300" y="3086099"/>
              <a:ext cx="3683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08830" y="3129517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36700" y="3086099"/>
              <a:ext cx="2819400" cy="22860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612900" y="3135867"/>
              <a:ext cx="2667000" cy="2144395"/>
            </a:xfrm>
            <a:custGeom>
              <a:avLst/>
              <a:gdLst/>
              <a:ahLst/>
              <a:cxnLst/>
              <a:rect l="l" t="t" r="r" b="b"/>
              <a:pathLst>
                <a:path w="2667000" h="2144395">
                  <a:moveTo>
                    <a:pt x="0" y="0"/>
                  </a:moveTo>
                  <a:lnTo>
                    <a:pt x="2667000" y="2144157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180399" y="5672566"/>
            <a:ext cx="1146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libri"/>
                <a:cs typeface="Calibri"/>
              </a:rPr>
              <a:t>Tumor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Size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9740" y="4044198"/>
            <a:ext cx="41655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libri"/>
                <a:cs typeface="Calibri"/>
              </a:rPr>
              <a:t>Age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47512" y="2755265"/>
            <a:ext cx="3872865" cy="208280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40"/>
              </a:spcBef>
              <a:buChar char="-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Clump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Thickness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40"/>
              </a:spcBef>
              <a:buChar char="-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Uniformity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Cell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Size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40"/>
              </a:spcBef>
              <a:buChar char="-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Uniformity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Cell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Shape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spc="-5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5940" y="1002211"/>
            <a:ext cx="7073265" cy="114681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354965" algn="l"/>
              </a:tabLst>
            </a:pPr>
            <a:r>
              <a:rPr sz="3200" i="1" spc="220" dirty="0">
                <a:latin typeface="Georgia"/>
                <a:cs typeface="Georgia"/>
              </a:rPr>
              <a:t>x</a:t>
            </a:r>
            <a:r>
              <a:rPr sz="3200" i="1" spc="185" dirty="0">
                <a:latin typeface="Georgia"/>
                <a:cs typeface="Georgia"/>
              </a:rPr>
              <a:t> </a:t>
            </a:r>
            <a:r>
              <a:rPr sz="3200" dirty="0">
                <a:latin typeface="Calibri"/>
                <a:cs typeface="Calibri"/>
              </a:rPr>
              <a:t>can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multi-</a:t>
            </a:r>
            <a:r>
              <a:rPr sz="3200" spc="-10" dirty="0">
                <a:latin typeface="Calibri"/>
                <a:cs typeface="Calibri"/>
              </a:rPr>
              <a:t>dimensional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165" dirty="0">
                <a:latin typeface="Arial MT"/>
                <a:cs typeface="Arial MT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dimension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corresponds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attribute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739" y="6569510"/>
            <a:ext cx="2395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example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Andrew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608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Unsupervised</a:t>
            </a:r>
            <a:r>
              <a:rPr b="0" spc="-17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140" y="1016000"/>
            <a:ext cx="6909434" cy="1717039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05765" indent="-342265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405765" algn="l"/>
                <a:tab pos="3698240" algn="l"/>
              </a:tabLst>
            </a:pP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i="1" spc="75" dirty="0">
                <a:latin typeface="Georgia"/>
                <a:cs typeface="Georgia"/>
              </a:rPr>
              <a:t>x</a:t>
            </a:r>
            <a:r>
              <a:rPr sz="3150" spc="112" baseline="-18518" dirty="0">
                <a:latin typeface="Calibri"/>
                <a:cs typeface="Calibri"/>
              </a:rPr>
              <a:t>1</a:t>
            </a:r>
            <a:r>
              <a:rPr sz="3200" spc="75" dirty="0">
                <a:latin typeface="Calibri"/>
                <a:cs typeface="Calibri"/>
              </a:rPr>
              <a:t>,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i="1" spc="75" dirty="0">
                <a:latin typeface="Georgia"/>
                <a:cs typeface="Georgia"/>
              </a:rPr>
              <a:t>x</a:t>
            </a:r>
            <a:r>
              <a:rPr sz="3150" spc="112" baseline="-18518" dirty="0">
                <a:latin typeface="Calibri"/>
                <a:cs typeface="Calibri"/>
              </a:rPr>
              <a:t>2</a:t>
            </a:r>
            <a:r>
              <a:rPr sz="3200" spc="75" dirty="0">
                <a:latin typeface="Calibri"/>
                <a:cs typeface="Calibri"/>
              </a:rPr>
              <a:t>,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i="1" spc="80" dirty="0">
                <a:latin typeface="Georgia"/>
                <a:cs typeface="Georgia"/>
              </a:rPr>
              <a:t>x</a:t>
            </a:r>
            <a:r>
              <a:rPr sz="3150" spc="120" baseline="-18518" dirty="0">
                <a:latin typeface="Calibri"/>
                <a:cs typeface="Calibri"/>
              </a:rPr>
              <a:t>n</a:t>
            </a:r>
            <a:r>
              <a:rPr sz="3150" baseline="-18518" dirty="0">
                <a:latin typeface="Calibri"/>
                <a:cs typeface="Calibri"/>
              </a:rPr>
              <a:t>	</a:t>
            </a:r>
            <a:r>
              <a:rPr sz="3200" dirty="0">
                <a:latin typeface="Calibri"/>
                <a:cs typeface="Calibri"/>
              </a:rPr>
              <a:t>(without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labels)</a:t>
            </a:r>
            <a:endParaRPr sz="3200">
              <a:latin typeface="Calibri"/>
              <a:cs typeface="Calibri"/>
            </a:endParaRPr>
          </a:p>
          <a:p>
            <a:pPr marL="405765" indent="-3422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405765" algn="l"/>
              </a:tabLst>
            </a:pP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hidden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structure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behind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i="1" spc="-25" dirty="0">
                <a:latin typeface="Georgia"/>
                <a:cs typeface="Georgia"/>
              </a:rPr>
              <a:t>x</a:t>
            </a:r>
            <a:r>
              <a:rPr sz="3200" spc="-25" dirty="0">
                <a:latin typeface="Calibri"/>
                <a:cs typeface="Calibri"/>
              </a:rPr>
              <a:t>’s</a:t>
            </a:r>
            <a:endParaRPr sz="3200">
              <a:latin typeface="Calibri"/>
              <a:cs typeface="Calibri"/>
            </a:endParaRPr>
          </a:p>
          <a:p>
            <a:pPr marL="5207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100" dirty="0">
                <a:latin typeface="Arial MT"/>
                <a:cs typeface="Arial MT"/>
              </a:rPr>
              <a:t> </a:t>
            </a:r>
            <a:r>
              <a:rPr sz="2800" dirty="0">
                <a:latin typeface="Calibri"/>
                <a:cs typeface="Calibri"/>
              </a:rPr>
              <a:t>E.g.,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clustering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2675" y="3044736"/>
            <a:ext cx="7954645" cy="2726055"/>
            <a:chOff x="672675" y="3044736"/>
            <a:chExt cx="7954645" cy="2726055"/>
          </a:xfrm>
        </p:grpSpPr>
        <p:sp>
          <p:nvSpPr>
            <p:cNvPr id="5" name="object 5"/>
            <p:cNvSpPr/>
            <p:nvPr/>
          </p:nvSpPr>
          <p:spPr>
            <a:xfrm>
              <a:off x="672668" y="3044735"/>
              <a:ext cx="3598545" cy="2726055"/>
            </a:xfrm>
            <a:custGeom>
              <a:avLst/>
              <a:gdLst/>
              <a:ahLst/>
              <a:cxnLst/>
              <a:rect l="l" t="t" r="r" b="b"/>
              <a:pathLst>
                <a:path w="3598545" h="2726054">
                  <a:moveTo>
                    <a:pt x="3598380" y="2573236"/>
                  </a:moveTo>
                  <a:lnTo>
                    <a:pt x="3451326" y="2487447"/>
                  </a:lnTo>
                  <a:lnTo>
                    <a:pt x="3446132" y="2486888"/>
                  </a:lnTo>
                  <a:lnTo>
                    <a:pt x="3441420" y="2488133"/>
                  </a:lnTo>
                  <a:lnTo>
                    <a:pt x="3436709" y="2489377"/>
                  </a:lnTo>
                  <a:lnTo>
                    <a:pt x="3432467" y="2492413"/>
                  </a:lnTo>
                  <a:lnTo>
                    <a:pt x="3429812" y="2496959"/>
                  </a:lnTo>
                  <a:lnTo>
                    <a:pt x="3427374" y="2504109"/>
                  </a:lnTo>
                  <a:lnTo>
                    <a:pt x="3427844" y="2511399"/>
                  </a:lnTo>
                  <a:lnTo>
                    <a:pt x="3431019" y="2517978"/>
                  </a:lnTo>
                  <a:lnTo>
                    <a:pt x="3436670" y="2523007"/>
                  </a:lnTo>
                  <a:lnTo>
                    <a:pt x="3490099" y="2554186"/>
                  </a:lnTo>
                  <a:lnTo>
                    <a:pt x="183426" y="2554186"/>
                  </a:lnTo>
                  <a:lnTo>
                    <a:pt x="183426" y="108280"/>
                  </a:lnTo>
                  <a:lnTo>
                    <a:pt x="214604" y="161709"/>
                  </a:lnTo>
                  <a:lnTo>
                    <a:pt x="219633" y="167360"/>
                  </a:lnTo>
                  <a:lnTo>
                    <a:pt x="226212" y="170535"/>
                  </a:lnTo>
                  <a:lnTo>
                    <a:pt x="233489" y="171018"/>
                  </a:lnTo>
                  <a:lnTo>
                    <a:pt x="240652" y="168567"/>
                  </a:lnTo>
                  <a:lnTo>
                    <a:pt x="246303" y="163537"/>
                  </a:lnTo>
                  <a:lnTo>
                    <a:pt x="249478" y="156959"/>
                  </a:lnTo>
                  <a:lnTo>
                    <a:pt x="249948" y="149669"/>
                  </a:lnTo>
                  <a:lnTo>
                    <a:pt x="247510" y="142519"/>
                  </a:lnTo>
                  <a:lnTo>
                    <a:pt x="164376" y="0"/>
                  </a:lnTo>
                  <a:lnTo>
                    <a:pt x="81254" y="142519"/>
                  </a:lnTo>
                  <a:lnTo>
                    <a:pt x="78803" y="149669"/>
                  </a:lnTo>
                  <a:lnTo>
                    <a:pt x="79286" y="156959"/>
                  </a:lnTo>
                  <a:lnTo>
                    <a:pt x="82461" y="163537"/>
                  </a:lnTo>
                  <a:lnTo>
                    <a:pt x="88099" y="168567"/>
                  </a:lnTo>
                  <a:lnTo>
                    <a:pt x="95262" y="171018"/>
                  </a:lnTo>
                  <a:lnTo>
                    <a:pt x="102552" y="170535"/>
                  </a:lnTo>
                  <a:lnTo>
                    <a:pt x="109131" y="167360"/>
                  </a:lnTo>
                  <a:lnTo>
                    <a:pt x="114160" y="161709"/>
                  </a:lnTo>
                  <a:lnTo>
                    <a:pt x="145326" y="108280"/>
                  </a:lnTo>
                  <a:lnTo>
                    <a:pt x="145326" y="2554186"/>
                  </a:lnTo>
                  <a:lnTo>
                    <a:pt x="0" y="2554173"/>
                  </a:lnTo>
                  <a:lnTo>
                    <a:pt x="0" y="2592273"/>
                  </a:lnTo>
                  <a:lnTo>
                    <a:pt x="145326" y="2592286"/>
                  </a:lnTo>
                  <a:lnTo>
                    <a:pt x="145326" y="2725623"/>
                  </a:lnTo>
                  <a:lnTo>
                    <a:pt x="183426" y="2725623"/>
                  </a:lnTo>
                  <a:lnTo>
                    <a:pt x="183426" y="2592286"/>
                  </a:lnTo>
                  <a:lnTo>
                    <a:pt x="3490099" y="2592286"/>
                  </a:lnTo>
                  <a:lnTo>
                    <a:pt x="3436670" y="2623451"/>
                  </a:lnTo>
                  <a:lnTo>
                    <a:pt x="3431019" y="2628481"/>
                  </a:lnTo>
                  <a:lnTo>
                    <a:pt x="3427844" y="2635059"/>
                  </a:lnTo>
                  <a:lnTo>
                    <a:pt x="3427374" y="2642349"/>
                  </a:lnTo>
                  <a:lnTo>
                    <a:pt x="3429812" y="2649499"/>
                  </a:lnTo>
                  <a:lnTo>
                    <a:pt x="3434842" y="2655151"/>
                  </a:lnTo>
                  <a:lnTo>
                    <a:pt x="3441420" y="2658326"/>
                  </a:lnTo>
                  <a:lnTo>
                    <a:pt x="3448710" y="2658808"/>
                  </a:lnTo>
                  <a:lnTo>
                    <a:pt x="3455860" y="2656357"/>
                  </a:lnTo>
                  <a:lnTo>
                    <a:pt x="3598380" y="257323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4254500"/>
              <a:ext cx="368300" cy="368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9909" y="4294906"/>
              <a:ext cx="241300" cy="241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1800" y="4368800"/>
              <a:ext cx="368300" cy="368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70819" y="44155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0819" y="44155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1800" y="4864100"/>
              <a:ext cx="368300" cy="3683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70819" y="49128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70819" y="49128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4600" y="4749800"/>
              <a:ext cx="368300" cy="3683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13619" y="47985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13619" y="47985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5600" y="3657599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8269" y="3700028"/>
              <a:ext cx="241300" cy="241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0400" y="3911600"/>
              <a:ext cx="368300" cy="368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3069" y="3949984"/>
              <a:ext cx="241300" cy="241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3300" y="3695699"/>
              <a:ext cx="368300" cy="368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5969" y="3730039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6600" y="3416299"/>
              <a:ext cx="368300" cy="3683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0774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774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1800" y="43688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4469" y="4409206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800" y="4711700"/>
              <a:ext cx="3683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2309" y="4752106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6100" y="47117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8769" y="4752106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4400" y="4546600"/>
              <a:ext cx="3683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7069" y="4584984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8600" y="4622800"/>
              <a:ext cx="368300" cy="3683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573140" y="46675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73140" y="46675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5300" y="3301999"/>
              <a:ext cx="368300" cy="3683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8289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289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28768" y="3044735"/>
              <a:ext cx="3598545" cy="2726055"/>
            </a:xfrm>
            <a:custGeom>
              <a:avLst/>
              <a:gdLst/>
              <a:ahLst/>
              <a:cxnLst/>
              <a:rect l="l" t="t" r="r" b="b"/>
              <a:pathLst>
                <a:path w="3598545" h="2726054">
                  <a:moveTo>
                    <a:pt x="3598380" y="2573236"/>
                  </a:moveTo>
                  <a:lnTo>
                    <a:pt x="3451326" y="2487447"/>
                  </a:lnTo>
                  <a:lnTo>
                    <a:pt x="3446132" y="2486888"/>
                  </a:lnTo>
                  <a:lnTo>
                    <a:pt x="3441420" y="2488133"/>
                  </a:lnTo>
                  <a:lnTo>
                    <a:pt x="3436709" y="2489377"/>
                  </a:lnTo>
                  <a:lnTo>
                    <a:pt x="3432467" y="2492413"/>
                  </a:lnTo>
                  <a:lnTo>
                    <a:pt x="3429812" y="2496959"/>
                  </a:lnTo>
                  <a:lnTo>
                    <a:pt x="3427374" y="2504109"/>
                  </a:lnTo>
                  <a:lnTo>
                    <a:pt x="3427844" y="2511399"/>
                  </a:lnTo>
                  <a:lnTo>
                    <a:pt x="3431019" y="2517978"/>
                  </a:lnTo>
                  <a:lnTo>
                    <a:pt x="3436670" y="2523007"/>
                  </a:lnTo>
                  <a:lnTo>
                    <a:pt x="3490099" y="2554186"/>
                  </a:lnTo>
                  <a:lnTo>
                    <a:pt x="183426" y="2554186"/>
                  </a:lnTo>
                  <a:lnTo>
                    <a:pt x="183426" y="108280"/>
                  </a:lnTo>
                  <a:lnTo>
                    <a:pt x="214604" y="161709"/>
                  </a:lnTo>
                  <a:lnTo>
                    <a:pt x="219633" y="167360"/>
                  </a:lnTo>
                  <a:lnTo>
                    <a:pt x="226212" y="170535"/>
                  </a:lnTo>
                  <a:lnTo>
                    <a:pt x="233489" y="171018"/>
                  </a:lnTo>
                  <a:lnTo>
                    <a:pt x="240652" y="168567"/>
                  </a:lnTo>
                  <a:lnTo>
                    <a:pt x="246303" y="163537"/>
                  </a:lnTo>
                  <a:lnTo>
                    <a:pt x="249478" y="156959"/>
                  </a:lnTo>
                  <a:lnTo>
                    <a:pt x="249948" y="149669"/>
                  </a:lnTo>
                  <a:lnTo>
                    <a:pt x="247510" y="142519"/>
                  </a:lnTo>
                  <a:lnTo>
                    <a:pt x="164376" y="0"/>
                  </a:lnTo>
                  <a:lnTo>
                    <a:pt x="81254" y="142519"/>
                  </a:lnTo>
                  <a:lnTo>
                    <a:pt x="78803" y="149669"/>
                  </a:lnTo>
                  <a:lnTo>
                    <a:pt x="79286" y="156959"/>
                  </a:lnTo>
                  <a:lnTo>
                    <a:pt x="82461" y="163537"/>
                  </a:lnTo>
                  <a:lnTo>
                    <a:pt x="88112" y="168567"/>
                  </a:lnTo>
                  <a:lnTo>
                    <a:pt x="95262" y="171018"/>
                  </a:lnTo>
                  <a:lnTo>
                    <a:pt x="102552" y="170535"/>
                  </a:lnTo>
                  <a:lnTo>
                    <a:pt x="109131" y="167360"/>
                  </a:lnTo>
                  <a:lnTo>
                    <a:pt x="114160" y="161709"/>
                  </a:lnTo>
                  <a:lnTo>
                    <a:pt x="145326" y="108280"/>
                  </a:lnTo>
                  <a:lnTo>
                    <a:pt x="145326" y="2554186"/>
                  </a:lnTo>
                  <a:lnTo>
                    <a:pt x="0" y="2554173"/>
                  </a:lnTo>
                  <a:lnTo>
                    <a:pt x="0" y="2592273"/>
                  </a:lnTo>
                  <a:lnTo>
                    <a:pt x="145326" y="2592286"/>
                  </a:lnTo>
                  <a:lnTo>
                    <a:pt x="145326" y="2725623"/>
                  </a:lnTo>
                  <a:lnTo>
                    <a:pt x="183426" y="2725623"/>
                  </a:lnTo>
                  <a:lnTo>
                    <a:pt x="183426" y="2592286"/>
                  </a:lnTo>
                  <a:lnTo>
                    <a:pt x="3490099" y="2592286"/>
                  </a:lnTo>
                  <a:lnTo>
                    <a:pt x="3436670" y="2623451"/>
                  </a:lnTo>
                  <a:lnTo>
                    <a:pt x="3431019" y="2628481"/>
                  </a:lnTo>
                  <a:lnTo>
                    <a:pt x="3427844" y="2635059"/>
                  </a:lnTo>
                  <a:lnTo>
                    <a:pt x="3427374" y="2642349"/>
                  </a:lnTo>
                  <a:lnTo>
                    <a:pt x="3429812" y="2649499"/>
                  </a:lnTo>
                  <a:lnTo>
                    <a:pt x="3434842" y="2655151"/>
                  </a:lnTo>
                  <a:lnTo>
                    <a:pt x="3441420" y="2658326"/>
                  </a:lnTo>
                  <a:lnTo>
                    <a:pt x="3448710" y="2658808"/>
                  </a:lnTo>
                  <a:lnTo>
                    <a:pt x="3455860" y="2656357"/>
                  </a:lnTo>
                  <a:lnTo>
                    <a:pt x="3598380" y="257323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1499" y="4254500"/>
              <a:ext cx="368300" cy="368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22359" y="4301256"/>
              <a:ext cx="228600" cy="2286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16009" y="4294906"/>
              <a:ext cx="241300" cy="2413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899" y="4368800"/>
              <a:ext cx="368300" cy="3683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6919" y="4415556"/>
              <a:ext cx="228600" cy="2286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126919" y="44155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899" y="4864100"/>
              <a:ext cx="368300" cy="368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6919" y="4912878"/>
              <a:ext cx="228600" cy="2286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126919" y="49128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0699" y="4749800"/>
              <a:ext cx="368300" cy="3683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69719" y="4798578"/>
              <a:ext cx="228600" cy="228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669719" y="47985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1699" y="3657599"/>
              <a:ext cx="368300" cy="368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44369" y="3700028"/>
              <a:ext cx="241300" cy="2413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6499" y="3911600"/>
              <a:ext cx="368300" cy="3683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49169" y="3949984"/>
              <a:ext cx="241300" cy="2413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9399" y="3695699"/>
              <a:ext cx="368300" cy="368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2069" y="3730039"/>
              <a:ext cx="241300" cy="241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2699" y="3416299"/>
              <a:ext cx="368300" cy="3683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4335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4335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7899" y="4368800"/>
              <a:ext cx="368300" cy="3683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90569" y="4409206"/>
              <a:ext cx="241300" cy="2413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3899" y="4711700"/>
              <a:ext cx="368300" cy="36830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38409" y="4752106"/>
              <a:ext cx="241300" cy="2413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2199" y="4711700"/>
              <a:ext cx="368300" cy="3683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04869" y="4752106"/>
              <a:ext cx="241300" cy="2413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0499" y="4546600"/>
              <a:ext cx="368300" cy="3683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73169" y="4584984"/>
              <a:ext cx="241300" cy="2413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54699" y="4622800"/>
              <a:ext cx="368300" cy="36830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29240" y="4667534"/>
              <a:ext cx="228600" cy="22860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929240" y="46675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1399" y="3301999"/>
              <a:ext cx="368300" cy="36830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1850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1850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86200" y="3873500"/>
              <a:ext cx="1219200" cy="69850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49699" y="3934978"/>
              <a:ext cx="1079074" cy="53449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949699" y="3934978"/>
              <a:ext cx="1079500" cy="534670"/>
            </a:xfrm>
            <a:custGeom>
              <a:avLst/>
              <a:gdLst/>
              <a:ahLst/>
              <a:cxnLst/>
              <a:rect l="l" t="t" r="r" b="b"/>
              <a:pathLst>
                <a:path w="1079500" h="534670">
                  <a:moveTo>
                    <a:pt x="0" y="133624"/>
                  </a:moveTo>
                  <a:lnTo>
                    <a:pt x="811828" y="133624"/>
                  </a:lnTo>
                  <a:lnTo>
                    <a:pt x="811828" y="0"/>
                  </a:lnTo>
                  <a:lnTo>
                    <a:pt x="1079075" y="267248"/>
                  </a:lnTo>
                  <a:lnTo>
                    <a:pt x="811828" y="534495"/>
                  </a:lnTo>
                  <a:lnTo>
                    <a:pt x="811828" y="400870"/>
                  </a:lnTo>
                  <a:lnTo>
                    <a:pt x="0" y="400870"/>
                  </a:lnTo>
                  <a:lnTo>
                    <a:pt x="0" y="133624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31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3334" y="6508433"/>
            <a:ext cx="17335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[Source: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Daphne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Koller]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1995" y="4046106"/>
            <a:ext cx="335915" cy="67310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Calibri"/>
                <a:cs typeface="Calibri"/>
              </a:rPr>
              <a:t>Genes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68028" y="6290944"/>
            <a:ext cx="1024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Individuals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631" y="5983821"/>
            <a:ext cx="7830212" cy="20310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52626" y="1834238"/>
            <a:ext cx="7848600" cy="4086860"/>
            <a:chOff x="752626" y="1834238"/>
            <a:chExt cx="7848600" cy="40868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377" y="2052378"/>
              <a:ext cx="7830464" cy="36337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26" y="5719439"/>
              <a:ext cx="7841630" cy="2013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6634" y="1841500"/>
              <a:ext cx="723265" cy="196215"/>
            </a:xfrm>
            <a:custGeom>
              <a:avLst/>
              <a:gdLst/>
              <a:ahLst/>
              <a:cxnLst/>
              <a:rect l="l" t="t" r="r" b="b"/>
              <a:pathLst>
                <a:path w="72326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99707" y="97956"/>
                  </a:lnTo>
                  <a:lnTo>
                    <a:pt x="321716" y="90258"/>
                  </a:lnTo>
                  <a:lnTo>
                    <a:pt x="339689" y="69265"/>
                  </a:lnTo>
                  <a:lnTo>
                    <a:pt x="351806" y="38129"/>
                  </a:lnTo>
                  <a:lnTo>
                    <a:pt x="356249" y="0"/>
                  </a:lnTo>
                  <a:lnTo>
                    <a:pt x="360693" y="38129"/>
                  </a:lnTo>
                  <a:lnTo>
                    <a:pt x="372810" y="69265"/>
                  </a:lnTo>
                  <a:lnTo>
                    <a:pt x="390783" y="90258"/>
                  </a:lnTo>
                  <a:lnTo>
                    <a:pt x="412792" y="97956"/>
                  </a:lnTo>
                  <a:lnTo>
                    <a:pt x="666587" y="97956"/>
                  </a:lnTo>
                  <a:lnTo>
                    <a:pt x="688596" y="105654"/>
                  </a:lnTo>
                  <a:lnTo>
                    <a:pt x="706569" y="126647"/>
                  </a:lnTo>
                  <a:lnTo>
                    <a:pt x="718686" y="157783"/>
                  </a:lnTo>
                  <a:lnTo>
                    <a:pt x="723130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89766" y="1841502"/>
              <a:ext cx="567690" cy="196215"/>
            </a:xfrm>
            <a:custGeom>
              <a:avLst/>
              <a:gdLst/>
              <a:ahLst/>
              <a:cxnLst/>
              <a:rect l="l" t="t" r="r" b="b"/>
              <a:pathLst>
                <a:path w="567689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23102" y="97956"/>
                  </a:lnTo>
                  <a:lnTo>
                    <a:pt x="245111" y="90258"/>
                  </a:lnTo>
                  <a:lnTo>
                    <a:pt x="263084" y="69265"/>
                  </a:lnTo>
                  <a:lnTo>
                    <a:pt x="275201" y="38129"/>
                  </a:lnTo>
                  <a:lnTo>
                    <a:pt x="279645" y="0"/>
                  </a:lnTo>
                  <a:lnTo>
                    <a:pt x="284088" y="38129"/>
                  </a:lnTo>
                  <a:lnTo>
                    <a:pt x="296206" y="69265"/>
                  </a:lnTo>
                  <a:lnTo>
                    <a:pt x="314178" y="90258"/>
                  </a:lnTo>
                  <a:lnTo>
                    <a:pt x="336187" y="97956"/>
                  </a:lnTo>
                  <a:lnTo>
                    <a:pt x="511092" y="97956"/>
                  </a:lnTo>
                  <a:lnTo>
                    <a:pt x="533101" y="105654"/>
                  </a:lnTo>
                  <a:lnTo>
                    <a:pt x="551074" y="126647"/>
                  </a:lnTo>
                  <a:lnTo>
                    <a:pt x="563191" y="157784"/>
                  </a:lnTo>
                  <a:lnTo>
                    <a:pt x="567635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57401" y="1840589"/>
              <a:ext cx="567690" cy="196215"/>
            </a:xfrm>
            <a:custGeom>
              <a:avLst/>
              <a:gdLst/>
              <a:ahLst/>
              <a:cxnLst/>
              <a:rect l="l" t="t" r="r" b="b"/>
              <a:pathLst>
                <a:path w="567689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23102" y="97956"/>
                  </a:lnTo>
                  <a:lnTo>
                    <a:pt x="245111" y="90258"/>
                  </a:lnTo>
                  <a:lnTo>
                    <a:pt x="263084" y="69265"/>
                  </a:lnTo>
                  <a:lnTo>
                    <a:pt x="275201" y="38129"/>
                  </a:lnTo>
                  <a:lnTo>
                    <a:pt x="279645" y="0"/>
                  </a:lnTo>
                  <a:lnTo>
                    <a:pt x="284088" y="38129"/>
                  </a:lnTo>
                  <a:lnTo>
                    <a:pt x="296206" y="69265"/>
                  </a:lnTo>
                  <a:lnTo>
                    <a:pt x="314178" y="90258"/>
                  </a:lnTo>
                  <a:lnTo>
                    <a:pt x="336187" y="97956"/>
                  </a:lnTo>
                  <a:lnTo>
                    <a:pt x="511092" y="97956"/>
                  </a:lnTo>
                  <a:lnTo>
                    <a:pt x="533101" y="105654"/>
                  </a:lnTo>
                  <a:lnTo>
                    <a:pt x="551074" y="126647"/>
                  </a:lnTo>
                  <a:lnTo>
                    <a:pt x="563191" y="157784"/>
                  </a:lnTo>
                  <a:lnTo>
                    <a:pt x="567635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25034" y="1840589"/>
              <a:ext cx="652145" cy="196215"/>
            </a:xfrm>
            <a:custGeom>
              <a:avLst/>
              <a:gdLst/>
              <a:ahLst/>
              <a:cxnLst/>
              <a:rect l="l" t="t" r="r" b="b"/>
              <a:pathLst>
                <a:path w="65214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64451" y="97956"/>
                  </a:lnTo>
                  <a:lnTo>
                    <a:pt x="286459" y="90258"/>
                  </a:lnTo>
                  <a:lnTo>
                    <a:pt x="304432" y="69265"/>
                  </a:lnTo>
                  <a:lnTo>
                    <a:pt x="316550" y="38129"/>
                  </a:lnTo>
                  <a:lnTo>
                    <a:pt x="320993" y="0"/>
                  </a:lnTo>
                  <a:lnTo>
                    <a:pt x="325436" y="38129"/>
                  </a:lnTo>
                  <a:lnTo>
                    <a:pt x="337554" y="69265"/>
                  </a:lnTo>
                  <a:lnTo>
                    <a:pt x="355526" y="90258"/>
                  </a:lnTo>
                  <a:lnTo>
                    <a:pt x="377535" y="97956"/>
                  </a:lnTo>
                  <a:lnTo>
                    <a:pt x="595022" y="97956"/>
                  </a:lnTo>
                  <a:lnTo>
                    <a:pt x="617031" y="105654"/>
                  </a:lnTo>
                  <a:lnTo>
                    <a:pt x="635004" y="126647"/>
                  </a:lnTo>
                  <a:lnTo>
                    <a:pt x="647121" y="157783"/>
                  </a:lnTo>
                  <a:lnTo>
                    <a:pt x="651565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6599" y="1840589"/>
              <a:ext cx="1066800" cy="196215"/>
            </a:xfrm>
            <a:custGeom>
              <a:avLst/>
              <a:gdLst/>
              <a:ahLst/>
              <a:cxnLst/>
              <a:rect l="l" t="t" r="r" b="b"/>
              <a:pathLst>
                <a:path w="1066800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1" y="126646"/>
                  </a:lnTo>
                  <a:lnTo>
                    <a:pt x="34533" y="105653"/>
                  </a:lnTo>
                  <a:lnTo>
                    <a:pt x="56543" y="97955"/>
                  </a:lnTo>
                  <a:lnTo>
                    <a:pt x="469016" y="97957"/>
                  </a:lnTo>
                  <a:lnTo>
                    <a:pt x="491025" y="90259"/>
                  </a:lnTo>
                  <a:lnTo>
                    <a:pt x="508998" y="69266"/>
                  </a:lnTo>
                  <a:lnTo>
                    <a:pt x="521115" y="38129"/>
                  </a:lnTo>
                  <a:lnTo>
                    <a:pt x="525559" y="0"/>
                  </a:lnTo>
                  <a:lnTo>
                    <a:pt x="530002" y="38129"/>
                  </a:lnTo>
                  <a:lnTo>
                    <a:pt x="542120" y="69266"/>
                  </a:lnTo>
                  <a:lnTo>
                    <a:pt x="560092" y="90259"/>
                  </a:lnTo>
                  <a:lnTo>
                    <a:pt x="582101" y="97957"/>
                  </a:lnTo>
                  <a:lnTo>
                    <a:pt x="1010258" y="97957"/>
                  </a:lnTo>
                  <a:lnTo>
                    <a:pt x="1032267" y="105655"/>
                  </a:lnTo>
                  <a:lnTo>
                    <a:pt x="1050240" y="126648"/>
                  </a:lnTo>
                  <a:lnTo>
                    <a:pt x="1062357" y="157784"/>
                  </a:lnTo>
                  <a:lnTo>
                    <a:pt x="1066801" y="19591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43399" y="1840588"/>
              <a:ext cx="990600" cy="196215"/>
            </a:xfrm>
            <a:custGeom>
              <a:avLst/>
              <a:gdLst/>
              <a:ahLst/>
              <a:cxnLst/>
              <a:rect l="l" t="t" r="r" b="b"/>
              <a:pathLst>
                <a:path w="990600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431476" y="97956"/>
                  </a:lnTo>
                  <a:lnTo>
                    <a:pt x="453485" y="90258"/>
                  </a:lnTo>
                  <a:lnTo>
                    <a:pt x="471458" y="69265"/>
                  </a:lnTo>
                  <a:lnTo>
                    <a:pt x="483575" y="38129"/>
                  </a:lnTo>
                  <a:lnTo>
                    <a:pt x="488018" y="0"/>
                  </a:lnTo>
                  <a:lnTo>
                    <a:pt x="492462" y="38129"/>
                  </a:lnTo>
                  <a:lnTo>
                    <a:pt x="504579" y="69265"/>
                  </a:lnTo>
                  <a:lnTo>
                    <a:pt x="522552" y="90258"/>
                  </a:lnTo>
                  <a:lnTo>
                    <a:pt x="544561" y="97956"/>
                  </a:lnTo>
                  <a:lnTo>
                    <a:pt x="934057" y="97956"/>
                  </a:lnTo>
                  <a:lnTo>
                    <a:pt x="956066" y="105654"/>
                  </a:lnTo>
                  <a:lnTo>
                    <a:pt x="974039" y="126647"/>
                  </a:lnTo>
                  <a:lnTo>
                    <a:pt x="986156" y="157783"/>
                  </a:lnTo>
                  <a:lnTo>
                    <a:pt x="990600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41146" y="1840590"/>
              <a:ext cx="1440815" cy="196215"/>
            </a:xfrm>
            <a:custGeom>
              <a:avLst/>
              <a:gdLst/>
              <a:ahLst/>
              <a:cxnLst/>
              <a:rect l="l" t="t" r="r" b="b"/>
              <a:pathLst>
                <a:path w="144081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653196" y="97956"/>
                  </a:lnTo>
                  <a:lnTo>
                    <a:pt x="675205" y="90258"/>
                  </a:lnTo>
                  <a:lnTo>
                    <a:pt x="693178" y="69265"/>
                  </a:lnTo>
                  <a:lnTo>
                    <a:pt x="705295" y="38129"/>
                  </a:lnTo>
                  <a:lnTo>
                    <a:pt x="709738" y="0"/>
                  </a:lnTo>
                  <a:lnTo>
                    <a:pt x="714182" y="38129"/>
                  </a:lnTo>
                  <a:lnTo>
                    <a:pt x="726299" y="69265"/>
                  </a:lnTo>
                  <a:lnTo>
                    <a:pt x="744272" y="90258"/>
                  </a:lnTo>
                  <a:lnTo>
                    <a:pt x="766281" y="97956"/>
                  </a:lnTo>
                  <a:lnTo>
                    <a:pt x="1384113" y="97956"/>
                  </a:lnTo>
                  <a:lnTo>
                    <a:pt x="1406122" y="105654"/>
                  </a:lnTo>
                  <a:lnTo>
                    <a:pt x="1424095" y="126647"/>
                  </a:lnTo>
                  <a:lnTo>
                    <a:pt x="1436212" y="157783"/>
                  </a:lnTo>
                  <a:lnTo>
                    <a:pt x="1440656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81801" y="1841502"/>
              <a:ext cx="1812925" cy="196215"/>
            </a:xfrm>
            <a:custGeom>
              <a:avLst/>
              <a:gdLst/>
              <a:ahLst/>
              <a:cxnLst/>
              <a:rect l="l" t="t" r="r" b="b"/>
              <a:pathLst>
                <a:path w="181292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6"/>
                  </a:lnTo>
                  <a:lnTo>
                    <a:pt x="34533" y="105653"/>
                  </a:lnTo>
                  <a:lnTo>
                    <a:pt x="56542" y="97955"/>
                  </a:lnTo>
                  <a:lnTo>
                    <a:pt x="836364" y="97957"/>
                  </a:lnTo>
                  <a:lnTo>
                    <a:pt x="858373" y="90259"/>
                  </a:lnTo>
                  <a:lnTo>
                    <a:pt x="876345" y="69266"/>
                  </a:lnTo>
                  <a:lnTo>
                    <a:pt x="888463" y="38129"/>
                  </a:lnTo>
                  <a:lnTo>
                    <a:pt x="892906" y="0"/>
                  </a:lnTo>
                  <a:lnTo>
                    <a:pt x="897349" y="38129"/>
                  </a:lnTo>
                  <a:lnTo>
                    <a:pt x="909467" y="69266"/>
                  </a:lnTo>
                  <a:lnTo>
                    <a:pt x="927440" y="90259"/>
                  </a:lnTo>
                  <a:lnTo>
                    <a:pt x="949448" y="97957"/>
                  </a:lnTo>
                  <a:lnTo>
                    <a:pt x="1755914" y="97957"/>
                  </a:lnTo>
                  <a:lnTo>
                    <a:pt x="1777923" y="105655"/>
                  </a:lnTo>
                  <a:lnTo>
                    <a:pt x="1795896" y="126648"/>
                  </a:lnTo>
                  <a:lnTo>
                    <a:pt x="1808013" y="157785"/>
                  </a:lnTo>
                  <a:lnTo>
                    <a:pt x="1812457" y="19591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608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Unsupervised</a:t>
            </a:r>
            <a:r>
              <a:rPr b="0" spc="-17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35940" y="1049020"/>
            <a:ext cx="80467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76295" algn="l"/>
              </a:tabLst>
            </a:pPr>
            <a:r>
              <a:rPr sz="2800" dirty="0">
                <a:latin typeface="Calibri"/>
                <a:cs typeface="Calibri"/>
              </a:rPr>
              <a:t>Genomics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application: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group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individuals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genetic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similarity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106" y="1232989"/>
            <a:ext cx="1490375" cy="19853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9055" y="1232989"/>
            <a:ext cx="1490375" cy="19853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4303" y="3281935"/>
            <a:ext cx="265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Organize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computing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clusters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08680" y="3271520"/>
            <a:ext cx="2166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Social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network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94291" y="3988886"/>
            <a:ext cx="3295015" cy="2186940"/>
            <a:chOff x="5094291" y="3988886"/>
            <a:chExt cx="3295015" cy="21869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291" y="3988886"/>
              <a:ext cx="3294661" cy="21864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11677" y="6065151"/>
              <a:ext cx="2545715" cy="87630"/>
            </a:xfrm>
            <a:custGeom>
              <a:avLst/>
              <a:gdLst/>
              <a:ahLst/>
              <a:cxnLst/>
              <a:rect l="l" t="t" r="r" b="b"/>
              <a:pathLst>
                <a:path w="2545715" h="87629">
                  <a:moveTo>
                    <a:pt x="2545612" y="0"/>
                  </a:moveTo>
                  <a:lnTo>
                    <a:pt x="0" y="0"/>
                  </a:lnTo>
                  <a:lnTo>
                    <a:pt x="0" y="87151"/>
                  </a:lnTo>
                  <a:lnTo>
                    <a:pt x="2545612" y="87151"/>
                  </a:lnTo>
                  <a:lnTo>
                    <a:pt x="2545612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98977" y="6052451"/>
            <a:ext cx="279590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Calibri"/>
                <a:cs typeface="Calibri"/>
              </a:rPr>
              <a:t>Image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credit: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NASA/JPL-</a:t>
            </a:r>
            <a:r>
              <a:rPr sz="700" dirty="0">
                <a:latin typeface="Calibri"/>
                <a:cs typeface="Calibri"/>
              </a:rPr>
              <a:t>Caltech/E.</a:t>
            </a:r>
            <a:r>
              <a:rPr sz="700" spc="5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Churchwell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(Univ.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of</a:t>
            </a:r>
            <a:r>
              <a:rPr sz="700" spc="5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Wisconsin,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Madison)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54948" y="6252845"/>
            <a:ext cx="2489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Astronomical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2600" y="3467100"/>
            <a:ext cx="3263900" cy="3390900"/>
            <a:chOff x="482600" y="3467100"/>
            <a:chExt cx="3263900" cy="33909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600" y="3467100"/>
              <a:ext cx="3263900" cy="33909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0913" y="4156908"/>
              <a:ext cx="368639" cy="6789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8502" y="3965120"/>
              <a:ext cx="368639" cy="6789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6000" y="4273085"/>
              <a:ext cx="368639" cy="6789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1587" y="5035129"/>
              <a:ext cx="368639" cy="67893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05673" y="4876148"/>
              <a:ext cx="368639" cy="67893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4719" y="4876150"/>
              <a:ext cx="368639" cy="67893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0030" y="5073291"/>
              <a:ext cx="368639" cy="6789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6592" y="4968704"/>
              <a:ext cx="368639" cy="6789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8089" y="5317504"/>
              <a:ext cx="368639" cy="6789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3141" y="5256319"/>
              <a:ext cx="368639" cy="67893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5020" y="4015029"/>
              <a:ext cx="368639" cy="67893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0633" y="4096433"/>
              <a:ext cx="368639" cy="67893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277" y="4326389"/>
              <a:ext cx="368639" cy="6789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637" y="4289769"/>
              <a:ext cx="368639" cy="67893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2823" y="5215614"/>
              <a:ext cx="368639" cy="678933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8739" y="6111315"/>
            <a:ext cx="3186430" cy="69723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174115">
              <a:lnSpc>
                <a:spcPct val="100000"/>
              </a:lnSpc>
              <a:spcBef>
                <a:spcPts val="915"/>
              </a:spcBef>
            </a:pPr>
            <a:r>
              <a:rPr sz="1800" dirty="0">
                <a:latin typeface="Calibri"/>
                <a:cs typeface="Calibri"/>
              </a:rPr>
              <a:t>Market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segmentation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credit: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Andrew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3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045967" y="957649"/>
            <a:ext cx="3149600" cy="2407285"/>
            <a:chOff x="5045967" y="957649"/>
            <a:chExt cx="3149600" cy="2407285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7633" y="1109607"/>
              <a:ext cx="292201" cy="62253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57306" y="1058488"/>
              <a:ext cx="292201" cy="62253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72991" y="2197042"/>
              <a:ext cx="292201" cy="62253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967" y="1856132"/>
              <a:ext cx="292201" cy="62253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8382" y="1901476"/>
              <a:ext cx="292201" cy="62253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6362" y="957649"/>
              <a:ext cx="292201" cy="62253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7944" y="1726984"/>
              <a:ext cx="292201" cy="62253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25793" y="1024550"/>
              <a:ext cx="292201" cy="62253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56248" y="1360314"/>
              <a:ext cx="292201" cy="62253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03365" y="1104447"/>
              <a:ext cx="292201" cy="62253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80353" y="1721889"/>
              <a:ext cx="292201" cy="62253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05106" y="2579454"/>
              <a:ext cx="292201" cy="62253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82801" y="2339330"/>
              <a:ext cx="292201" cy="62253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287924" y="1732101"/>
              <a:ext cx="317500" cy="351155"/>
            </a:xfrm>
            <a:custGeom>
              <a:avLst/>
              <a:gdLst/>
              <a:ahLst/>
              <a:cxnLst/>
              <a:rect l="l" t="t" r="r" b="b"/>
              <a:pathLst>
                <a:path w="317500" h="351155">
                  <a:moveTo>
                    <a:pt x="317474" y="234708"/>
                  </a:moveTo>
                  <a:lnTo>
                    <a:pt x="312585" y="228320"/>
                  </a:lnTo>
                  <a:lnTo>
                    <a:pt x="298678" y="226453"/>
                  </a:lnTo>
                  <a:lnTo>
                    <a:pt x="292290" y="231330"/>
                  </a:lnTo>
                  <a:lnTo>
                    <a:pt x="285889" y="279158"/>
                  </a:lnTo>
                  <a:lnTo>
                    <a:pt x="195275" y="61734"/>
                  </a:lnTo>
                  <a:lnTo>
                    <a:pt x="233743" y="90855"/>
                  </a:lnTo>
                  <a:lnTo>
                    <a:pt x="241719" y="89750"/>
                  </a:lnTo>
                  <a:lnTo>
                    <a:pt x="250177" y="78562"/>
                  </a:lnTo>
                  <a:lnTo>
                    <a:pt x="249072" y="70599"/>
                  </a:lnTo>
                  <a:lnTo>
                    <a:pt x="155829" y="50"/>
                  </a:lnTo>
                  <a:lnTo>
                    <a:pt x="59093" y="65811"/>
                  </a:lnTo>
                  <a:lnTo>
                    <a:pt x="57594" y="73710"/>
                  </a:lnTo>
                  <a:lnTo>
                    <a:pt x="65481" y="85305"/>
                  </a:lnTo>
                  <a:lnTo>
                    <a:pt x="73380" y="86804"/>
                  </a:lnTo>
                  <a:lnTo>
                    <a:pt x="113271" y="59664"/>
                  </a:lnTo>
                  <a:lnTo>
                    <a:pt x="29311" y="235597"/>
                  </a:lnTo>
                  <a:lnTo>
                    <a:pt x="25323" y="187502"/>
                  </a:lnTo>
                  <a:lnTo>
                    <a:pt x="19177" y="182308"/>
                  </a:lnTo>
                  <a:lnTo>
                    <a:pt x="5207" y="183476"/>
                  </a:lnTo>
                  <a:lnTo>
                    <a:pt x="0" y="189611"/>
                  </a:lnTo>
                  <a:lnTo>
                    <a:pt x="9677" y="306209"/>
                  </a:lnTo>
                  <a:lnTo>
                    <a:pt x="106413" y="240398"/>
                  </a:lnTo>
                  <a:lnTo>
                    <a:pt x="107924" y="232498"/>
                  </a:lnTo>
                  <a:lnTo>
                    <a:pt x="100025" y="220903"/>
                  </a:lnTo>
                  <a:lnTo>
                    <a:pt x="92125" y="219392"/>
                  </a:lnTo>
                  <a:lnTo>
                    <a:pt x="52235" y="246545"/>
                  </a:lnTo>
                  <a:lnTo>
                    <a:pt x="136194" y="70612"/>
                  </a:lnTo>
                  <a:lnTo>
                    <a:pt x="140195" y="118694"/>
                  </a:lnTo>
                  <a:lnTo>
                    <a:pt x="146329" y="123888"/>
                  </a:lnTo>
                  <a:lnTo>
                    <a:pt x="152666" y="123367"/>
                  </a:lnTo>
                  <a:lnTo>
                    <a:pt x="159029" y="124218"/>
                  </a:lnTo>
                  <a:lnTo>
                    <a:pt x="165417" y="119329"/>
                  </a:lnTo>
                  <a:lnTo>
                    <a:pt x="171831" y="71501"/>
                  </a:lnTo>
                  <a:lnTo>
                    <a:pt x="262432" y="288937"/>
                  </a:lnTo>
                  <a:lnTo>
                    <a:pt x="223964" y="259816"/>
                  </a:lnTo>
                  <a:lnTo>
                    <a:pt x="216001" y="260908"/>
                  </a:lnTo>
                  <a:lnTo>
                    <a:pt x="207530" y="272097"/>
                  </a:lnTo>
                  <a:lnTo>
                    <a:pt x="208635" y="280060"/>
                  </a:lnTo>
                  <a:lnTo>
                    <a:pt x="301929" y="350672"/>
                  </a:lnTo>
                  <a:lnTo>
                    <a:pt x="317474" y="2347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60537" y="2349487"/>
              <a:ext cx="212501" cy="1588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49965" y="2741995"/>
              <a:ext cx="292201" cy="62253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942101" y="1680984"/>
              <a:ext cx="663575" cy="1405890"/>
            </a:xfrm>
            <a:custGeom>
              <a:avLst/>
              <a:gdLst/>
              <a:ahLst/>
              <a:cxnLst/>
              <a:rect l="l" t="t" r="r" b="b"/>
              <a:pathLst>
                <a:path w="663575" h="1405889">
                  <a:moveTo>
                    <a:pt x="575868" y="357327"/>
                  </a:moveTo>
                  <a:lnTo>
                    <a:pt x="574370" y="240334"/>
                  </a:lnTo>
                  <a:lnTo>
                    <a:pt x="568617" y="234721"/>
                  </a:lnTo>
                  <a:lnTo>
                    <a:pt x="554596" y="234899"/>
                  </a:lnTo>
                  <a:lnTo>
                    <a:pt x="548982" y="240652"/>
                  </a:lnTo>
                  <a:lnTo>
                    <a:pt x="549592" y="288912"/>
                  </a:lnTo>
                  <a:lnTo>
                    <a:pt x="409321" y="55333"/>
                  </a:lnTo>
                  <a:lnTo>
                    <a:pt x="451624" y="78549"/>
                  </a:lnTo>
                  <a:lnTo>
                    <a:pt x="459346" y="76301"/>
                  </a:lnTo>
                  <a:lnTo>
                    <a:pt x="466090" y="64008"/>
                  </a:lnTo>
                  <a:lnTo>
                    <a:pt x="463842" y="56286"/>
                  </a:lnTo>
                  <a:lnTo>
                    <a:pt x="361264" y="0"/>
                  </a:lnTo>
                  <a:lnTo>
                    <a:pt x="362762" y="116992"/>
                  </a:lnTo>
                  <a:lnTo>
                    <a:pt x="368515" y="122605"/>
                  </a:lnTo>
                  <a:lnTo>
                    <a:pt x="382549" y="122428"/>
                  </a:lnTo>
                  <a:lnTo>
                    <a:pt x="388162" y="116662"/>
                  </a:lnTo>
                  <a:lnTo>
                    <a:pt x="387540" y="68414"/>
                  </a:lnTo>
                  <a:lnTo>
                    <a:pt x="527812" y="301980"/>
                  </a:lnTo>
                  <a:lnTo>
                    <a:pt x="485508" y="278765"/>
                  </a:lnTo>
                  <a:lnTo>
                    <a:pt x="477799" y="281025"/>
                  </a:lnTo>
                  <a:lnTo>
                    <a:pt x="471043" y="293319"/>
                  </a:lnTo>
                  <a:lnTo>
                    <a:pt x="473290" y="301040"/>
                  </a:lnTo>
                  <a:lnTo>
                    <a:pt x="575868" y="357327"/>
                  </a:lnTo>
                  <a:close/>
                </a:path>
                <a:path w="663575" h="1405889">
                  <a:moveTo>
                    <a:pt x="663054" y="1209725"/>
                  </a:moveTo>
                  <a:lnTo>
                    <a:pt x="659257" y="1092847"/>
                  </a:lnTo>
                  <a:lnTo>
                    <a:pt x="653389" y="1087348"/>
                  </a:lnTo>
                  <a:lnTo>
                    <a:pt x="639368" y="1087805"/>
                  </a:lnTo>
                  <a:lnTo>
                    <a:pt x="633869" y="1093673"/>
                  </a:lnTo>
                  <a:lnTo>
                    <a:pt x="635431" y="1141895"/>
                  </a:lnTo>
                  <a:lnTo>
                    <a:pt x="472173" y="881672"/>
                  </a:lnTo>
                  <a:lnTo>
                    <a:pt x="514921" y="904062"/>
                  </a:lnTo>
                  <a:lnTo>
                    <a:pt x="522592" y="901661"/>
                  </a:lnTo>
                  <a:lnTo>
                    <a:pt x="529107" y="889241"/>
                  </a:lnTo>
                  <a:lnTo>
                    <a:pt x="526707" y="881557"/>
                  </a:lnTo>
                  <a:lnTo>
                    <a:pt x="423049" y="827278"/>
                  </a:lnTo>
                  <a:lnTo>
                    <a:pt x="426821" y="944219"/>
                  </a:lnTo>
                  <a:lnTo>
                    <a:pt x="432689" y="949718"/>
                  </a:lnTo>
                  <a:lnTo>
                    <a:pt x="446709" y="949274"/>
                  </a:lnTo>
                  <a:lnTo>
                    <a:pt x="452208" y="943406"/>
                  </a:lnTo>
                  <a:lnTo>
                    <a:pt x="450659" y="895172"/>
                  </a:lnTo>
                  <a:lnTo>
                    <a:pt x="613918" y="1155395"/>
                  </a:lnTo>
                  <a:lnTo>
                    <a:pt x="571169" y="1133017"/>
                  </a:lnTo>
                  <a:lnTo>
                    <a:pt x="563486" y="1135418"/>
                  </a:lnTo>
                  <a:lnTo>
                    <a:pt x="556983" y="1147838"/>
                  </a:lnTo>
                  <a:lnTo>
                    <a:pt x="559384" y="1155509"/>
                  </a:lnTo>
                  <a:lnTo>
                    <a:pt x="662711" y="1209636"/>
                  </a:lnTo>
                  <a:lnTo>
                    <a:pt x="550862" y="1176540"/>
                  </a:lnTo>
                  <a:lnTo>
                    <a:pt x="543788" y="1180376"/>
                  </a:lnTo>
                  <a:lnTo>
                    <a:pt x="539813" y="1193825"/>
                  </a:lnTo>
                  <a:lnTo>
                    <a:pt x="543648" y="1200899"/>
                  </a:lnTo>
                  <a:lnTo>
                    <a:pt x="589927" y="1214589"/>
                  </a:lnTo>
                  <a:lnTo>
                    <a:pt x="116014" y="1330782"/>
                  </a:lnTo>
                  <a:lnTo>
                    <a:pt x="110909" y="1327175"/>
                  </a:lnTo>
                  <a:lnTo>
                    <a:pt x="77101" y="1333093"/>
                  </a:lnTo>
                  <a:lnTo>
                    <a:pt x="101777" y="1309230"/>
                  </a:lnTo>
                  <a:lnTo>
                    <a:pt x="101879" y="1302981"/>
                  </a:lnTo>
                  <a:lnTo>
                    <a:pt x="230060" y="1194816"/>
                  </a:lnTo>
                  <a:lnTo>
                    <a:pt x="213880" y="1240282"/>
                  </a:lnTo>
                  <a:lnTo>
                    <a:pt x="217335" y="1247546"/>
                  </a:lnTo>
                  <a:lnTo>
                    <a:pt x="230543" y="1252245"/>
                  </a:lnTo>
                  <a:lnTo>
                    <a:pt x="237807" y="1248791"/>
                  </a:lnTo>
                  <a:lnTo>
                    <a:pt x="277025" y="1138567"/>
                  </a:lnTo>
                  <a:lnTo>
                    <a:pt x="161772" y="1158684"/>
                  </a:lnTo>
                  <a:lnTo>
                    <a:pt x="157149" y="1165263"/>
                  </a:lnTo>
                  <a:lnTo>
                    <a:pt x="159562" y="1179080"/>
                  </a:lnTo>
                  <a:lnTo>
                    <a:pt x="166141" y="1183703"/>
                  </a:lnTo>
                  <a:lnTo>
                    <a:pt x="213677" y="1175410"/>
                  </a:lnTo>
                  <a:lnTo>
                    <a:pt x="46990" y="1316062"/>
                  </a:lnTo>
                  <a:lnTo>
                    <a:pt x="63169" y="1270596"/>
                  </a:lnTo>
                  <a:lnTo>
                    <a:pt x="59715" y="1263345"/>
                  </a:lnTo>
                  <a:lnTo>
                    <a:pt x="46494" y="1258633"/>
                  </a:lnTo>
                  <a:lnTo>
                    <a:pt x="39230" y="1262087"/>
                  </a:lnTo>
                  <a:lnTo>
                    <a:pt x="25" y="1372273"/>
                  </a:lnTo>
                  <a:lnTo>
                    <a:pt x="105473" y="1403502"/>
                  </a:lnTo>
                  <a:lnTo>
                    <a:pt x="112204" y="1405496"/>
                  </a:lnTo>
                  <a:lnTo>
                    <a:pt x="119265" y="1401648"/>
                  </a:lnTo>
                  <a:lnTo>
                    <a:pt x="123240" y="1388198"/>
                  </a:lnTo>
                  <a:lnTo>
                    <a:pt x="119405" y="1381137"/>
                  </a:lnTo>
                  <a:lnTo>
                    <a:pt x="73126" y="1367447"/>
                  </a:lnTo>
                  <a:lnTo>
                    <a:pt x="595972" y="1239253"/>
                  </a:lnTo>
                  <a:lnTo>
                    <a:pt x="561289" y="1272794"/>
                  </a:lnTo>
                  <a:lnTo>
                    <a:pt x="561149" y="1280833"/>
                  </a:lnTo>
                  <a:lnTo>
                    <a:pt x="570903" y="1290916"/>
                  </a:lnTo>
                  <a:lnTo>
                    <a:pt x="578942" y="1291056"/>
                  </a:lnTo>
                  <a:lnTo>
                    <a:pt x="662990" y="12097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97272" y="2650552"/>
              <a:ext cx="185566" cy="24021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365134" y="2470127"/>
              <a:ext cx="718185" cy="219075"/>
            </a:xfrm>
            <a:custGeom>
              <a:avLst/>
              <a:gdLst/>
              <a:ahLst/>
              <a:cxnLst/>
              <a:rect l="l" t="t" r="r" b="b"/>
              <a:pathLst>
                <a:path w="718184" h="219075">
                  <a:moveTo>
                    <a:pt x="110600" y="0"/>
                  </a:moveTo>
                  <a:lnTo>
                    <a:pt x="0" y="38172"/>
                  </a:lnTo>
                  <a:lnTo>
                    <a:pt x="87668" y="115657"/>
                  </a:lnTo>
                  <a:lnTo>
                    <a:pt x="95694" y="115162"/>
                  </a:lnTo>
                  <a:lnTo>
                    <a:pt x="104984" y="104651"/>
                  </a:lnTo>
                  <a:lnTo>
                    <a:pt x="104489" y="96625"/>
                  </a:lnTo>
                  <a:lnTo>
                    <a:pt x="68333" y="64668"/>
                  </a:lnTo>
                  <a:lnTo>
                    <a:pt x="644452" y="178902"/>
                  </a:lnTo>
                  <a:lnTo>
                    <a:pt x="598838" y="194645"/>
                  </a:lnTo>
                  <a:lnTo>
                    <a:pt x="595317" y="201875"/>
                  </a:lnTo>
                  <a:lnTo>
                    <a:pt x="599894" y="215135"/>
                  </a:lnTo>
                  <a:lnTo>
                    <a:pt x="607124" y="218655"/>
                  </a:lnTo>
                  <a:lnTo>
                    <a:pt x="613754" y="216367"/>
                  </a:lnTo>
                  <a:lnTo>
                    <a:pt x="717725" y="180483"/>
                  </a:lnTo>
                  <a:lnTo>
                    <a:pt x="630057" y="102998"/>
                  </a:lnTo>
                  <a:lnTo>
                    <a:pt x="622030" y="103493"/>
                  </a:lnTo>
                  <a:lnTo>
                    <a:pt x="612740" y="114004"/>
                  </a:lnTo>
                  <a:lnTo>
                    <a:pt x="613236" y="122030"/>
                  </a:lnTo>
                  <a:lnTo>
                    <a:pt x="649391" y="153987"/>
                  </a:lnTo>
                  <a:lnTo>
                    <a:pt x="73273" y="39753"/>
                  </a:lnTo>
                  <a:lnTo>
                    <a:pt x="118887" y="24010"/>
                  </a:lnTo>
                  <a:lnTo>
                    <a:pt x="122407" y="16780"/>
                  </a:lnTo>
                  <a:lnTo>
                    <a:pt x="117830" y="3520"/>
                  </a:lnTo>
                  <a:lnTo>
                    <a:pt x="110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49458" y="1266195"/>
              <a:ext cx="166954" cy="10628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297564" y="1226705"/>
              <a:ext cx="2784475" cy="870585"/>
            </a:xfrm>
            <a:custGeom>
              <a:avLst/>
              <a:gdLst/>
              <a:ahLst/>
              <a:cxnLst/>
              <a:rect l="l" t="t" r="r" b="b"/>
              <a:pathLst>
                <a:path w="2784475" h="870585">
                  <a:moveTo>
                    <a:pt x="292328" y="811555"/>
                  </a:moveTo>
                  <a:lnTo>
                    <a:pt x="194284" y="754367"/>
                  </a:lnTo>
                  <a:lnTo>
                    <a:pt x="190830" y="753999"/>
                  </a:lnTo>
                  <a:lnTo>
                    <a:pt x="187693" y="754824"/>
                  </a:lnTo>
                  <a:lnTo>
                    <a:pt x="184543" y="755650"/>
                  </a:lnTo>
                  <a:lnTo>
                    <a:pt x="181711" y="757682"/>
                  </a:lnTo>
                  <a:lnTo>
                    <a:pt x="176415" y="766762"/>
                  </a:lnTo>
                  <a:lnTo>
                    <a:pt x="178460" y="774534"/>
                  </a:lnTo>
                  <a:lnTo>
                    <a:pt x="220141" y="798855"/>
                  </a:lnTo>
                  <a:lnTo>
                    <a:pt x="72186" y="798855"/>
                  </a:lnTo>
                  <a:lnTo>
                    <a:pt x="113868" y="774534"/>
                  </a:lnTo>
                  <a:lnTo>
                    <a:pt x="115912" y="766762"/>
                  </a:lnTo>
                  <a:lnTo>
                    <a:pt x="108851" y="754646"/>
                  </a:lnTo>
                  <a:lnTo>
                    <a:pt x="101066" y="752602"/>
                  </a:lnTo>
                  <a:lnTo>
                    <a:pt x="0" y="811555"/>
                  </a:lnTo>
                  <a:lnTo>
                    <a:pt x="101066" y="870508"/>
                  </a:lnTo>
                  <a:lnTo>
                    <a:pt x="108851" y="868464"/>
                  </a:lnTo>
                  <a:lnTo>
                    <a:pt x="115912" y="856348"/>
                  </a:lnTo>
                  <a:lnTo>
                    <a:pt x="113868" y="848563"/>
                  </a:lnTo>
                  <a:lnTo>
                    <a:pt x="72186" y="824255"/>
                  </a:lnTo>
                  <a:lnTo>
                    <a:pt x="220141" y="824255"/>
                  </a:lnTo>
                  <a:lnTo>
                    <a:pt x="178460" y="848563"/>
                  </a:lnTo>
                  <a:lnTo>
                    <a:pt x="176415" y="856348"/>
                  </a:lnTo>
                  <a:lnTo>
                    <a:pt x="183489" y="868464"/>
                  </a:lnTo>
                  <a:lnTo>
                    <a:pt x="191262" y="870508"/>
                  </a:lnTo>
                  <a:lnTo>
                    <a:pt x="292328" y="811555"/>
                  </a:lnTo>
                  <a:close/>
                </a:path>
                <a:path w="2784475" h="870585">
                  <a:moveTo>
                    <a:pt x="2028278" y="109131"/>
                  </a:moveTo>
                  <a:lnTo>
                    <a:pt x="1937829" y="34912"/>
                  </a:lnTo>
                  <a:lnTo>
                    <a:pt x="1929828" y="35712"/>
                  </a:lnTo>
                  <a:lnTo>
                    <a:pt x="1920925" y="46558"/>
                  </a:lnTo>
                  <a:lnTo>
                    <a:pt x="1921713" y="54559"/>
                  </a:lnTo>
                  <a:lnTo>
                    <a:pt x="1959025" y="85166"/>
                  </a:lnTo>
                  <a:lnTo>
                    <a:pt x="1684223" y="41097"/>
                  </a:lnTo>
                  <a:lnTo>
                    <a:pt x="1729219" y="23685"/>
                  </a:lnTo>
                  <a:lnTo>
                    <a:pt x="1732470" y="16332"/>
                  </a:lnTo>
                  <a:lnTo>
                    <a:pt x="1727415" y="3251"/>
                  </a:lnTo>
                  <a:lnTo>
                    <a:pt x="1720062" y="0"/>
                  </a:lnTo>
                  <a:lnTo>
                    <a:pt x="1713522" y="2527"/>
                  </a:lnTo>
                  <a:lnTo>
                    <a:pt x="1610931" y="42214"/>
                  </a:lnTo>
                  <a:lnTo>
                    <a:pt x="1701393" y="116420"/>
                  </a:lnTo>
                  <a:lnTo>
                    <a:pt x="1709394" y="115633"/>
                  </a:lnTo>
                  <a:lnTo>
                    <a:pt x="1718297" y="104787"/>
                  </a:lnTo>
                  <a:lnTo>
                    <a:pt x="1717509" y="96786"/>
                  </a:lnTo>
                  <a:lnTo>
                    <a:pt x="1680197" y="66179"/>
                  </a:lnTo>
                  <a:lnTo>
                    <a:pt x="1954999" y="110236"/>
                  </a:lnTo>
                  <a:lnTo>
                    <a:pt x="1909991" y="127647"/>
                  </a:lnTo>
                  <a:lnTo>
                    <a:pt x="1906739" y="135001"/>
                  </a:lnTo>
                  <a:lnTo>
                    <a:pt x="1911807" y="148082"/>
                  </a:lnTo>
                  <a:lnTo>
                    <a:pt x="1919160" y="151333"/>
                  </a:lnTo>
                  <a:lnTo>
                    <a:pt x="2028278" y="109131"/>
                  </a:lnTo>
                  <a:close/>
                </a:path>
                <a:path w="2784475" h="870585">
                  <a:moveTo>
                    <a:pt x="2386673" y="689571"/>
                  </a:moveTo>
                  <a:lnTo>
                    <a:pt x="2381173" y="683704"/>
                  </a:lnTo>
                  <a:lnTo>
                    <a:pt x="2367153" y="683234"/>
                  </a:lnTo>
                  <a:lnTo>
                    <a:pt x="2361285" y="688733"/>
                  </a:lnTo>
                  <a:lnTo>
                    <a:pt x="2359698" y="736955"/>
                  </a:lnTo>
                  <a:lnTo>
                    <a:pt x="2219769" y="477812"/>
                  </a:lnTo>
                  <a:lnTo>
                    <a:pt x="2260968" y="502945"/>
                  </a:lnTo>
                  <a:lnTo>
                    <a:pt x="2268778" y="501040"/>
                  </a:lnTo>
                  <a:lnTo>
                    <a:pt x="2276081" y="489064"/>
                  </a:lnTo>
                  <a:lnTo>
                    <a:pt x="2274189" y="481253"/>
                  </a:lnTo>
                  <a:lnTo>
                    <a:pt x="2174290" y="420331"/>
                  </a:lnTo>
                  <a:lnTo>
                    <a:pt x="2170442" y="537273"/>
                  </a:lnTo>
                  <a:lnTo>
                    <a:pt x="2175929" y="543140"/>
                  </a:lnTo>
                  <a:lnTo>
                    <a:pt x="2189950" y="543610"/>
                  </a:lnTo>
                  <a:lnTo>
                    <a:pt x="2195830" y="538111"/>
                  </a:lnTo>
                  <a:lnTo>
                    <a:pt x="2197417" y="489889"/>
                  </a:lnTo>
                  <a:lnTo>
                    <a:pt x="2337346" y="749033"/>
                  </a:lnTo>
                  <a:lnTo>
                    <a:pt x="2296147" y="723900"/>
                  </a:lnTo>
                  <a:lnTo>
                    <a:pt x="2288324" y="725792"/>
                  </a:lnTo>
                  <a:lnTo>
                    <a:pt x="2281021" y="737781"/>
                  </a:lnTo>
                  <a:lnTo>
                    <a:pt x="2282914" y="745591"/>
                  </a:lnTo>
                  <a:lnTo>
                    <a:pt x="2382812" y="806513"/>
                  </a:lnTo>
                  <a:lnTo>
                    <a:pt x="2386673" y="689571"/>
                  </a:lnTo>
                  <a:close/>
                </a:path>
                <a:path w="2784475" h="870585">
                  <a:moveTo>
                    <a:pt x="2605849" y="189026"/>
                  </a:moveTo>
                  <a:lnTo>
                    <a:pt x="2524429" y="105016"/>
                  </a:lnTo>
                  <a:lnTo>
                    <a:pt x="2516390" y="104889"/>
                  </a:lnTo>
                  <a:lnTo>
                    <a:pt x="2506307" y="114655"/>
                  </a:lnTo>
                  <a:lnTo>
                    <a:pt x="2506180" y="122694"/>
                  </a:lnTo>
                  <a:lnTo>
                    <a:pt x="2539771" y="157340"/>
                  </a:lnTo>
                  <a:lnTo>
                    <a:pt x="2393302" y="116332"/>
                  </a:lnTo>
                  <a:lnTo>
                    <a:pt x="2440000" y="104152"/>
                  </a:lnTo>
                  <a:lnTo>
                    <a:pt x="2444064" y="97218"/>
                  </a:lnTo>
                  <a:lnTo>
                    <a:pt x="2440521" y="83642"/>
                  </a:lnTo>
                  <a:lnTo>
                    <a:pt x="2433586" y="79578"/>
                  </a:lnTo>
                  <a:lnTo>
                    <a:pt x="2426792" y="81343"/>
                  </a:lnTo>
                  <a:lnTo>
                    <a:pt x="2320366" y="109105"/>
                  </a:lnTo>
                  <a:lnTo>
                    <a:pt x="2401798" y="193116"/>
                  </a:lnTo>
                  <a:lnTo>
                    <a:pt x="2409837" y="193243"/>
                  </a:lnTo>
                  <a:lnTo>
                    <a:pt x="2419908" y="183489"/>
                  </a:lnTo>
                  <a:lnTo>
                    <a:pt x="2420035" y="175450"/>
                  </a:lnTo>
                  <a:lnTo>
                    <a:pt x="2386457" y="140792"/>
                  </a:lnTo>
                  <a:lnTo>
                    <a:pt x="2532913" y="181800"/>
                  </a:lnTo>
                  <a:lnTo>
                    <a:pt x="2486228" y="193979"/>
                  </a:lnTo>
                  <a:lnTo>
                    <a:pt x="2482164" y="200914"/>
                  </a:lnTo>
                  <a:lnTo>
                    <a:pt x="2485694" y="214490"/>
                  </a:lnTo>
                  <a:lnTo>
                    <a:pt x="2492641" y="218554"/>
                  </a:lnTo>
                  <a:lnTo>
                    <a:pt x="2605849" y="189026"/>
                  </a:lnTo>
                  <a:close/>
                </a:path>
                <a:path w="2784475" h="870585">
                  <a:moveTo>
                    <a:pt x="2784462" y="612609"/>
                  </a:moveTo>
                  <a:lnTo>
                    <a:pt x="2751912" y="500227"/>
                  </a:lnTo>
                  <a:lnTo>
                    <a:pt x="2670111" y="583882"/>
                  </a:lnTo>
                  <a:lnTo>
                    <a:pt x="2670200" y="591921"/>
                  </a:lnTo>
                  <a:lnTo>
                    <a:pt x="2680233" y="601726"/>
                  </a:lnTo>
                  <a:lnTo>
                    <a:pt x="2688272" y="601637"/>
                  </a:lnTo>
                  <a:lnTo>
                    <a:pt x="2722003" y="567143"/>
                  </a:lnTo>
                  <a:lnTo>
                    <a:pt x="2680246" y="733412"/>
                  </a:lnTo>
                  <a:lnTo>
                    <a:pt x="2666809" y="687070"/>
                  </a:lnTo>
                  <a:lnTo>
                    <a:pt x="2659773" y="683183"/>
                  </a:lnTo>
                  <a:lnTo>
                    <a:pt x="2646299" y="687095"/>
                  </a:lnTo>
                  <a:lnTo>
                    <a:pt x="2642412" y="694131"/>
                  </a:lnTo>
                  <a:lnTo>
                    <a:pt x="2674975" y="806513"/>
                  </a:lnTo>
                  <a:lnTo>
                    <a:pt x="2756776" y="722858"/>
                  </a:lnTo>
                  <a:lnTo>
                    <a:pt x="2756687" y="714819"/>
                  </a:lnTo>
                  <a:lnTo>
                    <a:pt x="2746654" y="705015"/>
                  </a:lnTo>
                  <a:lnTo>
                    <a:pt x="2738615" y="705104"/>
                  </a:lnTo>
                  <a:lnTo>
                    <a:pt x="2704871" y="739597"/>
                  </a:lnTo>
                  <a:lnTo>
                    <a:pt x="2746641" y="573328"/>
                  </a:lnTo>
                  <a:lnTo>
                    <a:pt x="2760065" y="619683"/>
                  </a:lnTo>
                  <a:lnTo>
                    <a:pt x="2767114" y="623557"/>
                  </a:lnTo>
                  <a:lnTo>
                    <a:pt x="2780588" y="619658"/>
                  </a:lnTo>
                  <a:lnTo>
                    <a:pt x="2784462" y="6126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48391" y="1600925"/>
              <a:ext cx="223560" cy="11825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589765" y="1268869"/>
              <a:ext cx="2098675" cy="1382395"/>
            </a:xfrm>
            <a:custGeom>
              <a:avLst/>
              <a:gdLst/>
              <a:ahLst/>
              <a:cxnLst/>
              <a:rect l="l" t="t" r="r" b="b"/>
              <a:pathLst>
                <a:path w="2098675" h="1382395">
                  <a:moveTo>
                    <a:pt x="567588" y="100888"/>
                  </a:moveTo>
                  <a:lnTo>
                    <a:pt x="461645" y="51244"/>
                  </a:lnTo>
                  <a:lnTo>
                    <a:pt x="454088" y="53975"/>
                  </a:lnTo>
                  <a:lnTo>
                    <a:pt x="448132" y="66675"/>
                  </a:lnTo>
                  <a:lnTo>
                    <a:pt x="450875" y="74244"/>
                  </a:lnTo>
                  <a:lnTo>
                    <a:pt x="494563" y="94716"/>
                  </a:lnTo>
                  <a:lnTo>
                    <a:pt x="70751" y="132892"/>
                  </a:lnTo>
                  <a:lnTo>
                    <a:pt x="110083" y="104940"/>
                  </a:lnTo>
                  <a:lnTo>
                    <a:pt x="111429" y="97002"/>
                  </a:lnTo>
                  <a:lnTo>
                    <a:pt x="103301" y="85572"/>
                  </a:lnTo>
                  <a:lnTo>
                    <a:pt x="95377" y="84239"/>
                  </a:lnTo>
                  <a:lnTo>
                    <a:pt x="0" y="152019"/>
                  </a:lnTo>
                  <a:lnTo>
                    <a:pt x="102781" y="200177"/>
                  </a:lnTo>
                  <a:lnTo>
                    <a:pt x="106260" y="200240"/>
                  </a:lnTo>
                  <a:lnTo>
                    <a:pt x="109308" y="199136"/>
                  </a:lnTo>
                  <a:lnTo>
                    <a:pt x="112369" y="198031"/>
                  </a:lnTo>
                  <a:lnTo>
                    <a:pt x="114998" y="195757"/>
                  </a:lnTo>
                  <a:lnTo>
                    <a:pt x="119468" y="186232"/>
                  </a:lnTo>
                  <a:lnTo>
                    <a:pt x="116725" y="178663"/>
                  </a:lnTo>
                  <a:lnTo>
                    <a:pt x="73037" y="158191"/>
                  </a:lnTo>
                  <a:lnTo>
                    <a:pt x="496849" y="120015"/>
                  </a:lnTo>
                  <a:lnTo>
                    <a:pt x="457517" y="147967"/>
                  </a:lnTo>
                  <a:lnTo>
                    <a:pt x="456171" y="155892"/>
                  </a:lnTo>
                  <a:lnTo>
                    <a:pt x="464299" y="167335"/>
                  </a:lnTo>
                  <a:lnTo>
                    <a:pt x="472224" y="168668"/>
                  </a:lnTo>
                  <a:lnTo>
                    <a:pt x="567588" y="100888"/>
                  </a:lnTo>
                  <a:close/>
                </a:path>
                <a:path w="2098675" h="1382395">
                  <a:moveTo>
                    <a:pt x="1413141" y="295478"/>
                  </a:moveTo>
                  <a:lnTo>
                    <a:pt x="1410195" y="287997"/>
                  </a:lnTo>
                  <a:lnTo>
                    <a:pt x="1397330" y="282409"/>
                  </a:lnTo>
                  <a:lnTo>
                    <a:pt x="1389849" y="285356"/>
                  </a:lnTo>
                  <a:lnTo>
                    <a:pt x="1370609" y="329603"/>
                  </a:lnTo>
                  <a:lnTo>
                    <a:pt x="1339888" y="70180"/>
                  </a:lnTo>
                  <a:lnTo>
                    <a:pt x="1368933" y="108712"/>
                  </a:lnTo>
                  <a:lnTo>
                    <a:pt x="1376895" y="109829"/>
                  </a:lnTo>
                  <a:lnTo>
                    <a:pt x="1388097" y="101384"/>
                  </a:lnTo>
                  <a:lnTo>
                    <a:pt x="1389214" y="93421"/>
                  </a:lnTo>
                  <a:lnTo>
                    <a:pt x="1318793" y="0"/>
                  </a:lnTo>
                  <a:lnTo>
                    <a:pt x="1272120" y="107289"/>
                  </a:lnTo>
                  <a:lnTo>
                    <a:pt x="1275080" y="114769"/>
                  </a:lnTo>
                  <a:lnTo>
                    <a:pt x="1287932" y="120370"/>
                  </a:lnTo>
                  <a:lnTo>
                    <a:pt x="1295425" y="117424"/>
                  </a:lnTo>
                  <a:lnTo>
                    <a:pt x="1314665" y="73164"/>
                  </a:lnTo>
                  <a:lnTo>
                    <a:pt x="1345387" y="332587"/>
                  </a:lnTo>
                  <a:lnTo>
                    <a:pt x="1316342" y="294055"/>
                  </a:lnTo>
                  <a:lnTo>
                    <a:pt x="1308379" y="292938"/>
                  </a:lnTo>
                  <a:lnTo>
                    <a:pt x="1297178" y="301383"/>
                  </a:lnTo>
                  <a:lnTo>
                    <a:pt x="1296060" y="309346"/>
                  </a:lnTo>
                  <a:lnTo>
                    <a:pt x="1366481" y="402780"/>
                  </a:lnTo>
                  <a:lnTo>
                    <a:pt x="1413141" y="295478"/>
                  </a:lnTo>
                  <a:close/>
                </a:path>
                <a:path w="2098675" h="1382395">
                  <a:moveTo>
                    <a:pt x="2098649" y="880960"/>
                  </a:moveTo>
                  <a:lnTo>
                    <a:pt x="2090610" y="764311"/>
                  </a:lnTo>
                  <a:lnTo>
                    <a:pt x="1989239" y="705929"/>
                  </a:lnTo>
                  <a:lnTo>
                    <a:pt x="1981466" y="708025"/>
                  </a:lnTo>
                  <a:lnTo>
                    <a:pt x="1974469" y="720178"/>
                  </a:lnTo>
                  <a:lnTo>
                    <a:pt x="1976564" y="727951"/>
                  </a:lnTo>
                  <a:lnTo>
                    <a:pt x="2018385" y="752017"/>
                  </a:lnTo>
                  <a:lnTo>
                    <a:pt x="1292428" y="756272"/>
                  </a:lnTo>
                  <a:lnTo>
                    <a:pt x="1333957" y="731710"/>
                  </a:lnTo>
                  <a:lnTo>
                    <a:pt x="1335963" y="723925"/>
                  </a:lnTo>
                  <a:lnTo>
                    <a:pt x="1328826" y="711847"/>
                  </a:lnTo>
                  <a:lnTo>
                    <a:pt x="1321028" y="709841"/>
                  </a:lnTo>
                  <a:lnTo>
                    <a:pt x="1220431" y="769327"/>
                  </a:lnTo>
                  <a:lnTo>
                    <a:pt x="1268552" y="662825"/>
                  </a:lnTo>
                  <a:lnTo>
                    <a:pt x="1265720" y="655294"/>
                  </a:lnTo>
                  <a:lnTo>
                    <a:pt x="1252931" y="649528"/>
                  </a:lnTo>
                  <a:lnTo>
                    <a:pt x="1245412" y="652360"/>
                  </a:lnTo>
                  <a:lnTo>
                    <a:pt x="1225537" y="696341"/>
                  </a:lnTo>
                  <a:lnTo>
                    <a:pt x="1192796" y="381736"/>
                  </a:lnTo>
                  <a:lnTo>
                    <a:pt x="1221295" y="420687"/>
                  </a:lnTo>
                  <a:lnTo>
                    <a:pt x="1229233" y="421919"/>
                  </a:lnTo>
                  <a:lnTo>
                    <a:pt x="1240561" y="413626"/>
                  </a:lnTo>
                  <a:lnTo>
                    <a:pt x="1241793" y="405676"/>
                  </a:lnTo>
                  <a:lnTo>
                    <a:pt x="1172692" y="311264"/>
                  </a:lnTo>
                  <a:lnTo>
                    <a:pt x="1124508" y="417893"/>
                  </a:lnTo>
                  <a:lnTo>
                    <a:pt x="1127353" y="425411"/>
                  </a:lnTo>
                  <a:lnTo>
                    <a:pt x="1140142" y="431190"/>
                  </a:lnTo>
                  <a:lnTo>
                    <a:pt x="1147660" y="428345"/>
                  </a:lnTo>
                  <a:lnTo>
                    <a:pt x="1167523" y="384378"/>
                  </a:lnTo>
                  <a:lnTo>
                    <a:pt x="1200277" y="698969"/>
                  </a:lnTo>
                  <a:lnTo>
                    <a:pt x="1171778" y="660031"/>
                  </a:lnTo>
                  <a:lnTo>
                    <a:pt x="1163828" y="658799"/>
                  </a:lnTo>
                  <a:lnTo>
                    <a:pt x="1152512" y="667080"/>
                  </a:lnTo>
                  <a:lnTo>
                    <a:pt x="1151280" y="675030"/>
                  </a:lnTo>
                  <a:lnTo>
                    <a:pt x="1220317" y="769391"/>
                  </a:lnTo>
                  <a:lnTo>
                    <a:pt x="1207604" y="885647"/>
                  </a:lnTo>
                  <a:lnTo>
                    <a:pt x="1212634" y="891908"/>
                  </a:lnTo>
                  <a:lnTo>
                    <a:pt x="1226578" y="893445"/>
                  </a:lnTo>
                  <a:lnTo>
                    <a:pt x="1232852" y="888415"/>
                  </a:lnTo>
                  <a:lnTo>
                    <a:pt x="1238110" y="840447"/>
                  </a:lnTo>
                  <a:lnTo>
                    <a:pt x="1452092" y="1321015"/>
                  </a:lnTo>
                  <a:lnTo>
                    <a:pt x="1412925" y="1292821"/>
                  </a:lnTo>
                  <a:lnTo>
                    <a:pt x="1404988" y="1294117"/>
                  </a:lnTo>
                  <a:lnTo>
                    <a:pt x="1396796" y="1305509"/>
                  </a:lnTo>
                  <a:lnTo>
                    <a:pt x="1398092" y="1313446"/>
                  </a:lnTo>
                  <a:lnTo>
                    <a:pt x="1493050" y="1381785"/>
                  </a:lnTo>
                  <a:lnTo>
                    <a:pt x="1505800" y="1265478"/>
                  </a:lnTo>
                  <a:lnTo>
                    <a:pt x="1500771" y="1259205"/>
                  </a:lnTo>
                  <a:lnTo>
                    <a:pt x="1486827" y="1257681"/>
                  </a:lnTo>
                  <a:lnTo>
                    <a:pt x="1480553" y="1262710"/>
                  </a:lnTo>
                  <a:lnTo>
                    <a:pt x="1475295" y="1310678"/>
                  </a:lnTo>
                  <a:lnTo>
                    <a:pt x="1261313" y="830110"/>
                  </a:lnTo>
                  <a:lnTo>
                    <a:pt x="1300480" y="858291"/>
                  </a:lnTo>
                  <a:lnTo>
                    <a:pt x="1308417" y="857008"/>
                  </a:lnTo>
                  <a:lnTo>
                    <a:pt x="1316609" y="845616"/>
                  </a:lnTo>
                  <a:lnTo>
                    <a:pt x="1315313" y="837679"/>
                  </a:lnTo>
                  <a:lnTo>
                    <a:pt x="1220749" y="769658"/>
                  </a:lnTo>
                  <a:lnTo>
                    <a:pt x="1318679" y="826008"/>
                  </a:lnTo>
                  <a:lnTo>
                    <a:pt x="1336484" y="813498"/>
                  </a:lnTo>
                  <a:lnTo>
                    <a:pt x="1334389" y="805738"/>
                  </a:lnTo>
                  <a:lnTo>
                    <a:pt x="1292567" y="781672"/>
                  </a:lnTo>
                  <a:lnTo>
                    <a:pt x="2018538" y="777417"/>
                  </a:lnTo>
                  <a:lnTo>
                    <a:pt x="1976996" y="801979"/>
                  </a:lnTo>
                  <a:lnTo>
                    <a:pt x="1975002" y="809764"/>
                  </a:lnTo>
                  <a:lnTo>
                    <a:pt x="1982139" y="821842"/>
                  </a:lnTo>
                  <a:lnTo>
                    <a:pt x="1989924" y="823836"/>
                  </a:lnTo>
                  <a:lnTo>
                    <a:pt x="2089467" y="764997"/>
                  </a:lnTo>
                  <a:lnTo>
                    <a:pt x="1992960" y="828700"/>
                  </a:lnTo>
                  <a:lnTo>
                    <a:pt x="1991347" y="836574"/>
                  </a:lnTo>
                  <a:lnTo>
                    <a:pt x="1999081" y="848283"/>
                  </a:lnTo>
                  <a:lnTo>
                    <a:pt x="2006955" y="849896"/>
                  </a:lnTo>
                  <a:lnTo>
                    <a:pt x="2047227" y="823315"/>
                  </a:lnTo>
                  <a:lnTo>
                    <a:pt x="1805825" y="1311452"/>
                  </a:lnTo>
                  <a:lnTo>
                    <a:pt x="1802498" y="1263319"/>
                  </a:lnTo>
                  <a:lnTo>
                    <a:pt x="1796440" y="1258036"/>
                  </a:lnTo>
                  <a:lnTo>
                    <a:pt x="1782445" y="1259001"/>
                  </a:lnTo>
                  <a:lnTo>
                    <a:pt x="1777161" y="1265059"/>
                  </a:lnTo>
                  <a:lnTo>
                    <a:pt x="1785200" y="1381785"/>
                  </a:lnTo>
                  <a:lnTo>
                    <a:pt x="1882851" y="1317332"/>
                  </a:lnTo>
                  <a:lnTo>
                    <a:pt x="1884464" y="1309446"/>
                  </a:lnTo>
                  <a:lnTo>
                    <a:pt x="1876742" y="1297749"/>
                  </a:lnTo>
                  <a:lnTo>
                    <a:pt x="1868855" y="1296136"/>
                  </a:lnTo>
                  <a:lnTo>
                    <a:pt x="1828584" y="1322717"/>
                  </a:lnTo>
                  <a:lnTo>
                    <a:pt x="2069998" y="834567"/>
                  </a:lnTo>
                  <a:lnTo>
                    <a:pt x="2073313" y="882713"/>
                  </a:lnTo>
                  <a:lnTo>
                    <a:pt x="2079371" y="887996"/>
                  </a:lnTo>
                  <a:lnTo>
                    <a:pt x="2093366" y="887031"/>
                  </a:lnTo>
                  <a:lnTo>
                    <a:pt x="2098649" y="88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608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Unsupervised</a:t>
            </a:r>
            <a:r>
              <a:rPr b="0" spc="-17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608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Unsupervised</a:t>
            </a:r>
            <a:r>
              <a:rPr b="0" spc="-17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42922" y="2370564"/>
            <a:ext cx="5800725" cy="3712210"/>
            <a:chOff x="1642922" y="2370564"/>
            <a:chExt cx="5800725" cy="3712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922" y="2370564"/>
              <a:ext cx="5800153" cy="37120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46163" y="2727571"/>
              <a:ext cx="812800" cy="8128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35940" y="1125220"/>
            <a:ext cx="7971790" cy="9956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55600" marR="5080" indent="-342900">
              <a:lnSpc>
                <a:spcPts val="3800"/>
              </a:lnSpc>
              <a:spcBef>
                <a:spcPts val="240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Independent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component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analysis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separate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a </a:t>
            </a:r>
            <a:r>
              <a:rPr sz="3200" dirty="0">
                <a:latin typeface="Calibri"/>
                <a:cs typeface="Calibri"/>
              </a:rPr>
              <a:t>combined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signal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into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its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original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sources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3221" y="3076875"/>
            <a:ext cx="762000" cy="762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3221" y="4646612"/>
            <a:ext cx="762000" cy="7620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8739" y="6578018"/>
            <a:ext cx="6655434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Image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credit: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statsoft.com</a:t>
            </a:r>
            <a:r>
              <a:rPr sz="1400" spc="20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Audio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from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  <a:hlinkClick r:id="rId5"/>
              </a:rPr>
              <a:t>http://www.ism.ac.jp/~shiro/research/blindsep.html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608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Unsupervised</a:t>
            </a:r>
            <a:r>
              <a:rPr b="0" spc="-17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42922" y="2370564"/>
            <a:ext cx="5800725" cy="3712210"/>
            <a:chOff x="1642922" y="2370564"/>
            <a:chExt cx="5800725" cy="3712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922" y="2370564"/>
              <a:ext cx="5800153" cy="37120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0361" y="4901767"/>
              <a:ext cx="812800" cy="8127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35940" y="1125220"/>
            <a:ext cx="7971790" cy="9956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55600" marR="5080" indent="-342900">
              <a:lnSpc>
                <a:spcPts val="3800"/>
              </a:lnSpc>
              <a:spcBef>
                <a:spcPts val="240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Independent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component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analysis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separate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a </a:t>
            </a:r>
            <a:r>
              <a:rPr sz="3200" dirty="0">
                <a:latin typeface="Calibri"/>
                <a:cs typeface="Calibri"/>
              </a:rPr>
              <a:t>combined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signal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into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its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original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sources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25202" y="3064894"/>
            <a:ext cx="762000" cy="762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25202" y="4646612"/>
            <a:ext cx="762000" cy="7620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8739" y="6578018"/>
            <a:ext cx="6655434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Image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credit: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statsoft.com</a:t>
            </a:r>
            <a:r>
              <a:rPr sz="1400" spc="20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Audio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from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  <a:hlinkClick r:id="rId5"/>
              </a:rPr>
              <a:t>http://www.ism.ac.jp/~shiro/research/blindsep.html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05811" y="2414778"/>
            <a:ext cx="4349750" cy="2699385"/>
            <a:chOff x="2305811" y="1557527"/>
            <a:chExt cx="4349750" cy="2699385"/>
          </a:xfrm>
        </p:grpSpPr>
        <p:sp>
          <p:nvSpPr>
            <p:cNvPr id="3" name="object 3"/>
            <p:cNvSpPr/>
            <p:nvPr/>
          </p:nvSpPr>
          <p:spPr>
            <a:xfrm>
              <a:off x="2305812" y="1557527"/>
              <a:ext cx="233679" cy="2699385"/>
            </a:xfrm>
            <a:custGeom>
              <a:avLst/>
              <a:gdLst/>
              <a:ahLst/>
              <a:cxnLst/>
              <a:rect l="l" t="t" r="r" b="b"/>
              <a:pathLst>
                <a:path w="233680" h="2699385">
                  <a:moveTo>
                    <a:pt x="228600" y="2470404"/>
                  </a:moveTo>
                  <a:lnTo>
                    <a:pt x="0" y="2470404"/>
                  </a:lnTo>
                  <a:lnTo>
                    <a:pt x="0" y="2699004"/>
                  </a:lnTo>
                  <a:lnTo>
                    <a:pt x="228600" y="2699004"/>
                  </a:lnTo>
                  <a:lnTo>
                    <a:pt x="228600" y="2470404"/>
                  </a:lnTo>
                  <a:close/>
                </a:path>
                <a:path w="233680" h="2699385">
                  <a:moveTo>
                    <a:pt x="228600" y="1648968"/>
                  </a:moveTo>
                  <a:lnTo>
                    <a:pt x="0" y="1648968"/>
                  </a:lnTo>
                  <a:lnTo>
                    <a:pt x="0" y="1877568"/>
                  </a:lnTo>
                  <a:lnTo>
                    <a:pt x="228600" y="1877568"/>
                  </a:lnTo>
                  <a:lnTo>
                    <a:pt x="228600" y="1648968"/>
                  </a:lnTo>
                  <a:close/>
                </a:path>
                <a:path w="233680" h="2699385">
                  <a:moveTo>
                    <a:pt x="228600" y="824484"/>
                  </a:moveTo>
                  <a:lnTo>
                    <a:pt x="0" y="824484"/>
                  </a:lnTo>
                  <a:lnTo>
                    <a:pt x="0" y="1053084"/>
                  </a:lnTo>
                  <a:lnTo>
                    <a:pt x="228600" y="1053084"/>
                  </a:lnTo>
                  <a:lnTo>
                    <a:pt x="228600" y="824484"/>
                  </a:lnTo>
                  <a:close/>
                </a:path>
                <a:path w="233680" h="2699385">
                  <a:moveTo>
                    <a:pt x="233172" y="0"/>
                  </a:moveTo>
                  <a:lnTo>
                    <a:pt x="4572" y="0"/>
                  </a:lnTo>
                  <a:lnTo>
                    <a:pt x="4572" y="228600"/>
                  </a:lnTo>
                  <a:lnTo>
                    <a:pt x="233172" y="228600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003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6708" y="1969008"/>
              <a:ext cx="228599" cy="228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6708" y="2791967"/>
              <a:ext cx="228599" cy="228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6708" y="3614927"/>
              <a:ext cx="228599" cy="228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34411" y="1671827"/>
              <a:ext cx="1148715" cy="2470150"/>
            </a:xfrm>
            <a:custGeom>
              <a:avLst/>
              <a:gdLst/>
              <a:ahLst/>
              <a:cxnLst/>
              <a:rect l="l" t="t" r="r" b="b"/>
              <a:pathLst>
                <a:path w="1148714" h="2470150">
                  <a:moveTo>
                    <a:pt x="4571" y="0"/>
                  </a:moveTo>
                  <a:lnTo>
                    <a:pt x="1148334" y="412496"/>
                  </a:lnTo>
                </a:path>
                <a:path w="1148714" h="2470150">
                  <a:moveTo>
                    <a:pt x="0" y="824230"/>
                  </a:moveTo>
                  <a:lnTo>
                    <a:pt x="1147572" y="411480"/>
                  </a:lnTo>
                </a:path>
                <a:path w="1148714" h="2470150">
                  <a:moveTo>
                    <a:pt x="0" y="1648079"/>
                  </a:moveTo>
                  <a:lnTo>
                    <a:pt x="1147572" y="411480"/>
                  </a:lnTo>
                </a:path>
                <a:path w="1148714" h="2470150">
                  <a:moveTo>
                    <a:pt x="0" y="2469908"/>
                  </a:moveTo>
                  <a:lnTo>
                    <a:pt x="1147572" y="411480"/>
                  </a:lnTo>
                </a:path>
                <a:path w="1148714" h="2470150">
                  <a:moveTo>
                    <a:pt x="4571" y="0"/>
                  </a:moveTo>
                  <a:lnTo>
                    <a:pt x="1148334" y="823976"/>
                  </a:lnTo>
                </a:path>
                <a:path w="1148714" h="2470150">
                  <a:moveTo>
                    <a:pt x="0" y="822960"/>
                  </a:moveTo>
                  <a:lnTo>
                    <a:pt x="1147572" y="822960"/>
                  </a:lnTo>
                </a:path>
                <a:path w="1148714" h="2470150">
                  <a:moveTo>
                    <a:pt x="0" y="1648079"/>
                  </a:moveTo>
                  <a:lnTo>
                    <a:pt x="1147572" y="822960"/>
                  </a:lnTo>
                </a:path>
                <a:path w="1148714" h="2470150">
                  <a:moveTo>
                    <a:pt x="0" y="2469908"/>
                  </a:moveTo>
                  <a:lnTo>
                    <a:pt x="1147572" y="822960"/>
                  </a:lnTo>
                </a:path>
                <a:path w="1148714" h="2470150">
                  <a:moveTo>
                    <a:pt x="4571" y="0"/>
                  </a:moveTo>
                  <a:lnTo>
                    <a:pt x="1148334" y="1235456"/>
                  </a:lnTo>
                </a:path>
                <a:path w="1148714" h="2470150">
                  <a:moveTo>
                    <a:pt x="0" y="824484"/>
                  </a:moveTo>
                  <a:lnTo>
                    <a:pt x="1147572" y="1234694"/>
                  </a:lnTo>
                </a:path>
                <a:path w="1148714" h="2470150">
                  <a:moveTo>
                    <a:pt x="0" y="1648079"/>
                  </a:moveTo>
                  <a:lnTo>
                    <a:pt x="1147572" y="1234440"/>
                  </a:lnTo>
                </a:path>
                <a:path w="1148714" h="2470150">
                  <a:moveTo>
                    <a:pt x="0" y="2469908"/>
                  </a:moveTo>
                  <a:lnTo>
                    <a:pt x="1147572" y="1234440"/>
                  </a:lnTo>
                </a:path>
                <a:path w="1148714" h="2470150">
                  <a:moveTo>
                    <a:pt x="4571" y="0"/>
                  </a:moveTo>
                  <a:lnTo>
                    <a:pt x="1148334" y="1645920"/>
                  </a:lnTo>
                </a:path>
                <a:path w="1148714" h="2470150">
                  <a:moveTo>
                    <a:pt x="0" y="824484"/>
                  </a:moveTo>
                  <a:lnTo>
                    <a:pt x="1147572" y="1646174"/>
                  </a:lnTo>
                </a:path>
                <a:path w="1148714" h="2470150">
                  <a:moveTo>
                    <a:pt x="0" y="1645920"/>
                  </a:moveTo>
                  <a:lnTo>
                    <a:pt x="1147572" y="1645920"/>
                  </a:lnTo>
                </a:path>
                <a:path w="1148714" h="2470150">
                  <a:moveTo>
                    <a:pt x="0" y="2469908"/>
                  </a:moveTo>
                  <a:lnTo>
                    <a:pt x="1147572" y="1645920"/>
                  </a:lnTo>
                </a:path>
                <a:path w="1148714" h="2470150">
                  <a:moveTo>
                    <a:pt x="4571" y="0"/>
                  </a:moveTo>
                  <a:lnTo>
                    <a:pt x="1148334" y="2058416"/>
                  </a:lnTo>
                </a:path>
                <a:path w="1148714" h="2470150">
                  <a:moveTo>
                    <a:pt x="0" y="824484"/>
                  </a:moveTo>
                  <a:lnTo>
                    <a:pt x="1147572" y="2057654"/>
                  </a:lnTo>
                </a:path>
                <a:path w="1148714" h="2470150">
                  <a:moveTo>
                    <a:pt x="0" y="1648968"/>
                  </a:moveTo>
                  <a:lnTo>
                    <a:pt x="1147572" y="2058289"/>
                  </a:lnTo>
                </a:path>
                <a:path w="1148714" h="2470150">
                  <a:moveTo>
                    <a:pt x="0" y="2469908"/>
                  </a:moveTo>
                  <a:lnTo>
                    <a:pt x="1147572" y="2057400"/>
                  </a:lnTo>
                </a:path>
              </a:pathLst>
            </a:custGeom>
            <a:ln w="6096">
              <a:solidFill>
                <a:srgbClr val="003D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83707" y="2083308"/>
              <a:ext cx="1143000" cy="1645920"/>
            </a:xfrm>
            <a:custGeom>
              <a:avLst/>
              <a:gdLst/>
              <a:ahLst/>
              <a:cxnLst/>
              <a:rect l="l" t="t" r="r" b="b"/>
              <a:pathLst>
                <a:path w="1143000" h="1645920">
                  <a:moveTo>
                    <a:pt x="1143000" y="0"/>
                  </a:moveTo>
                  <a:lnTo>
                    <a:pt x="0" y="0"/>
                  </a:lnTo>
                </a:path>
                <a:path w="1143000" h="1645920">
                  <a:moveTo>
                    <a:pt x="1143000" y="822960"/>
                  </a:moveTo>
                  <a:lnTo>
                    <a:pt x="0" y="0"/>
                  </a:lnTo>
                </a:path>
                <a:path w="1143000" h="1645920">
                  <a:moveTo>
                    <a:pt x="1143000" y="1645920"/>
                  </a:moveTo>
                  <a:lnTo>
                    <a:pt x="0" y="0"/>
                  </a:lnTo>
                </a:path>
                <a:path w="1143000" h="1645920">
                  <a:moveTo>
                    <a:pt x="1143000" y="0"/>
                  </a:moveTo>
                  <a:lnTo>
                    <a:pt x="0" y="411480"/>
                  </a:lnTo>
                </a:path>
                <a:path w="1143000" h="1645920">
                  <a:moveTo>
                    <a:pt x="1143000" y="822960"/>
                  </a:moveTo>
                  <a:lnTo>
                    <a:pt x="0" y="411480"/>
                  </a:lnTo>
                </a:path>
                <a:path w="1143000" h="1645920">
                  <a:moveTo>
                    <a:pt x="1143000" y="1645920"/>
                  </a:moveTo>
                  <a:lnTo>
                    <a:pt x="0" y="411480"/>
                  </a:lnTo>
                </a:path>
                <a:path w="1143000" h="1645920">
                  <a:moveTo>
                    <a:pt x="1143000" y="0"/>
                  </a:moveTo>
                  <a:lnTo>
                    <a:pt x="0" y="822960"/>
                  </a:lnTo>
                </a:path>
                <a:path w="1143000" h="1645920">
                  <a:moveTo>
                    <a:pt x="1143000" y="822960"/>
                  </a:moveTo>
                  <a:lnTo>
                    <a:pt x="0" y="822960"/>
                  </a:lnTo>
                </a:path>
                <a:path w="1143000" h="1645920">
                  <a:moveTo>
                    <a:pt x="1143000" y="1645920"/>
                  </a:moveTo>
                  <a:lnTo>
                    <a:pt x="0" y="822960"/>
                  </a:lnTo>
                </a:path>
                <a:path w="1143000" h="1645920">
                  <a:moveTo>
                    <a:pt x="1143000" y="0"/>
                  </a:moveTo>
                  <a:lnTo>
                    <a:pt x="0" y="1234440"/>
                  </a:lnTo>
                </a:path>
                <a:path w="1143000" h="1645920">
                  <a:moveTo>
                    <a:pt x="1143000" y="822960"/>
                  </a:moveTo>
                  <a:lnTo>
                    <a:pt x="0" y="1234440"/>
                  </a:lnTo>
                </a:path>
                <a:path w="1143000" h="1645920">
                  <a:moveTo>
                    <a:pt x="1143000" y="1645920"/>
                  </a:moveTo>
                  <a:lnTo>
                    <a:pt x="0" y="1234440"/>
                  </a:lnTo>
                </a:path>
                <a:path w="1143000" h="1645920">
                  <a:moveTo>
                    <a:pt x="1143000" y="0"/>
                  </a:moveTo>
                  <a:lnTo>
                    <a:pt x="0" y="1645920"/>
                  </a:lnTo>
                </a:path>
                <a:path w="1143000" h="1645920">
                  <a:moveTo>
                    <a:pt x="1143000" y="822960"/>
                  </a:moveTo>
                  <a:lnTo>
                    <a:pt x="0" y="1645920"/>
                  </a:lnTo>
                </a:path>
                <a:path w="1143000" h="1645920">
                  <a:moveTo>
                    <a:pt x="1143000" y="1645920"/>
                  </a:moveTo>
                  <a:lnTo>
                    <a:pt x="0" y="1645920"/>
                  </a:lnTo>
                </a:path>
              </a:pathLst>
            </a:custGeom>
            <a:ln w="6096">
              <a:solidFill>
                <a:srgbClr val="008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5107" y="3613404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5107" y="3201923"/>
              <a:ext cx="228600" cy="228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5107" y="2790444"/>
              <a:ext cx="228600" cy="228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5107" y="2378963"/>
              <a:ext cx="228600" cy="228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5107" y="1967483"/>
              <a:ext cx="228600" cy="2286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1983" y="3613404"/>
              <a:ext cx="228600" cy="228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1983" y="3201923"/>
              <a:ext cx="228600" cy="228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1983" y="2790444"/>
              <a:ext cx="228600" cy="2286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1983" y="2378963"/>
              <a:ext cx="228600" cy="228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1983" y="1967483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1983" y="1560575"/>
              <a:ext cx="228600" cy="228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1983" y="4023360"/>
              <a:ext cx="228600" cy="2286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910583" y="1674875"/>
              <a:ext cx="1143635" cy="2461895"/>
            </a:xfrm>
            <a:custGeom>
              <a:avLst/>
              <a:gdLst/>
              <a:ahLst/>
              <a:cxnLst/>
              <a:rect l="l" t="t" r="r" b="b"/>
              <a:pathLst>
                <a:path w="1143635" h="2461895">
                  <a:moveTo>
                    <a:pt x="0" y="2461869"/>
                  </a:moveTo>
                  <a:lnTo>
                    <a:pt x="1143380" y="2052827"/>
                  </a:lnTo>
                </a:path>
                <a:path w="1143635" h="2461895">
                  <a:moveTo>
                    <a:pt x="0" y="2052827"/>
                  </a:moveTo>
                  <a:lnTo>
                    <a:pt x="1143380" y="2052827"/>
                  </a:lnTo>
                </a:path>
                <a:path w="1143635" h="2461895">
                  <a:moveTo>
                    <a:pt x="0" y="1641348"/>
                  </a:moveTo>
                  <a:lnTo>
                    <a:pt x="1143380" y="2052827"/>
                  </a:lnTo>
                </a:path>
                <a:path w="1143635" h="2461895">
                  <a:moveTo>
                    <a:pt x="0" y="1229868"/>
                  </a:moveTo>
                  <a:lnTo>
                    <a:pt x="1143380" y="2052827"/>
                  </a:lnTo>
                </a:path>
                <a:path w="1143635" h="2461895">
                  <a:moveTo>
                    <a:pt x="0" y="818388"/>
                  </a:moveTo>
                  <a:lnTo>
                    <a:pt x="1143380" y="2052827"/>
                  </a:lnTo>
                </a:path>
                <a:path w="1143635" h="2461895">
                  <a:moveTo>
                    <a:pt x="0" y="406907"/>
                  </a:moveTo>
                  <a:lnTo>
                    <a:pt x="1143380" y="2052827"/>
                  </a:lnTo>
                </a:path>
                <a:path w="1143635" h="2461895">
                  <a:moveTo>
                    <a:pt x="0" y="0"/>
                  </a:moveTo>
                  <a:lnTo>
                    <a:pt x="1143380" y="2053844"/>
                  </a:lnTo>
                </a:path>
                <a:path w="1143635" h="2461895">
                  <a:moveTo>
                    <a:pt x="0" y="2052827"/>
                  </a:moveTo>
                  <a:lnTo>
                    <a:pt x="1143380" y="1641348"/>
                  </a:lnTo>
                </a:path>
                <a:path w="1143635" h="2461895">
                  <a:moveTo>
                    <a:pt x="0" y="1641348"/>
                  </a:moveTo>
                  <a:lnTo>
                    <a:pt x="1143380" y="1641348"/>
                  </a:lnTo>
                </a:path>
                <a:path w="1143635" h="2461895">
                  <a:moveTo>
                    <a:pt x="0" y="1229868"/>
                  </a:moveTo>
                  <a:lnTo>
                    <a:pt x="1143380" y="1641348"/>
                  </a:lnTo>
                </a:path>
                <a:path w="1143635" h="2461895">
                  <a:moveTo>
                    <a:pt x="0" y="818388"/>
                  </a:moveTo>
                  <a:lnTo>
                    <a:pt x="1143380" y="1641348"/>
                  </a:lnTo>
                </a:path>
                <a:path w="1143635" h="2461895">
                  <a:moveTo>
                    <a:pt x="0" y="406907"/>
                  </a:moveTo>
                  <a:lnTo>
                    <a:pt x="1143380" y="1641348"/>
                  </a:lnTo>
                </a:path>
                <a:path w="1143635" h="2461895">
                  <a:moveTo>
                    <a:pt x="0" y="0"/>
                  </a:moveTo>
                  <a:lnTo>
                    <a:pt x="1143380" y="1642364"/>
                  </a:lnTo>
                </a:path>
                <a:path w="1143635" h="2461895">
                  <a:moveTo>
                    <a:pt x="0" y="2461869"/>
                  </a:moveTo>
                  <a:lnTo>
                    <a:pt x="1143380" y="1641348"/>
                  </a:lnTo>
                </a:path>
                <a:path w="1143635" h="2461895">
                  <a:moveTo>
                    <a:pt x="0" y="1641348"/>
                  </a:moveTo>
                  <a:lnTo>
                    <a:pt x="1143380" y="1229868"/>
                  </a:lnTo>
                </a:path>
                <a:path w="1143635" h="2461895">
                  <a:moveTo>
                    <a:pt x="0" y="1229868"/>
                  </a:moveTo>
                  <a:lnTo>
                    <a:pt x="1143380" y="1229868"/>
                  </a:lnTo>
                </a:path>
                <a:path w="1143635" h="2461895">
                  <a:moveTo>
                    <a:pt x="0" y="818388"/>
                  </a:moveTo>
                  <a:lnTo>
                    <a:pt x="1143380" y="1229868"/>
                  </a:lnTo>
                </a:path>
                <a:path w="1143635" h="2461895">
                  <a:moveTo>
                    <a:pt x="0" y="406907"/>
                  </a:moveTo>
                  <a:lnTo>
                    <a:pt x="1143380" y="1229868"/>
                  </a:lnTo>
                </a:path>
                <a:path w="1143635" h="2461895">
                  <a:moveTo>
                    <a:pt x="0" y="0"/>
                  </a:moveTo>
                  <a:lnTo>
                    <a:pt x="1143380" y="1230884"/>
                  </a:lnTo>
                </a:path>
                <a:path w="1143635" h="2461895">
                  <a:moveTo>
                    <a:pt x="0" y="2052827"/>
                  </a:moveTo>
                  <a:lnTo>
                    <a:pt x="1143380" y="1229868"/>
                  </a:lnTo>
                </a:path>
                <a:path w="1143635" h="2461895">
                  <a:moveTo>
                    <a:pt x="0" y="2461869"/>
                  </a:moveTo>
                  <a:lnTo>
                    <a:pt x="1143380" y="1229868"/>
                  </a:lnTo>
                </a:path>
                <a:path w="1143635" h="2461895">
                  <a:moveTo>
                    <a:pt x="0" y="1229868"/>
                  </a:moveTo>
                  <a:lnTo>
                    <a:pt x="1143380" y="818388"/>
                  </a:lnTo>
                </a:path>
                <a:path w="1143635" h="2461895">
                  <a:moveTo>
                    <a:pt x="0" y="818388"/>
                  </a:moveTo>
                  <a:lnTo>
                    <a:pt x="1143380" y="818388"/>
                  </a:lnTo>
                </a:path>
                <a:path w="1143635" h="2461895">
                  <a:moveTo>
                    <a:pt x="0" y="406907"/>
                  </a:moveTo>
                  <a:lnTo>
                    <a:pt x="1143380" y="818388"/>
                  </a:lnTo>
                </a:path>
                <a:path w="1143635" h="2461895">
                  <a:moveTo>
                    <a:pt x="0" y="0"/>
                  </a:moveTo>
                  <a:lnTo>
                    <a:pt x="1143380" y="819404"/>
                  </a:lnTo>
                </a:path>
                <a:path w="1143635" h="2461895">
                  <a:moveTo>
                    <a:pt x="0" y="1641348"/>
                  </a:moveTo>
                  <a:lnTo>
                    <a:pt x="1143380" y="818388"/>
                  </a:lnTo>
                </a:path>
                <a:path w="1143635" h="2461895">
                  <a:moveTo>
                    <a:pt x="0" y="2052827"/>
                  </a:moveTo>
                  <a:lnTo>
                    <a:pt x="1143380" y="818388"/>
                  </a:lnTo>
                </a:path>
                <a:path w="1143635" h="2461895">
                  <a:moveTo>
                    <a:pt x="0" y="2461869"/>
                  </a:moveTo>
                  <a:lnTo>
                    <a:pt x="1143380" y="818388"/>
                  </a:lnTo>
                </a:path>
                <a:path w="1143635" h="2461895">
                  <a:moveTo>
                    <a:pt x="0" y="818388"/>
                  </a:moveTo>
                  <a:lnTo>
                    <a:pt x="1143380" y="406907"/>
                  </a:lnTo>
                </a:path>
                <a:path w="1143635" h="2461895">
                  <a:moveTo>
                    <a:pt x="0" y="406907"/>
                  </a:moveTo>
                  <a:lnTo>
                    <a:pt x="1143380" y="406907"/>
                  </a:lnTo>
                </a:path>
                <a:path w="1143635" h="2461895">
                  <a:moveTo>
                    <a:pt x="0" y="0"/>
                  </a:moveTo>
                  <a:lnTo>
                    <a:pt x="1143380" y="407924"/>
                  </a:lnTo>
                </a:path>
                <a:path w="1143635" h="2461895">
                  <a:moveTo>
                    <a:pt x="0" y="1229868"/>
                  </a:moveTo>
                  <a:lnTo>
                    <a:pt x="1143380" y="406907"/>
                  </a:lnTo>
                </a:path>
                <a:path w="1143635" h="2461895">
                  <a:moveTo>
                    <a:pt x="0" y="1641348"/>
                  </a:moveTo>
                  <a:lnTo>
                    <a:pt x="1143380" y="406907"/>
                  </a:lnTo>
                </a:path>
                <a:path w="1143635" h="2461895">
                  <a:moveTo>
                    <a:pt x="0" y="2461869"/>
                  </a:moveTo>
                  <a:lnTo>
                    <a:pt x="1143380" y="406907"/>
                  </a:lnTo>
                </a:path>
                <a:path w="1143635" h="2461895">
                  <a:moveTo>
                    <a:pt x="0" y="2052827"/>
                  </a:moveTo>
                  <a:lnTo>
                    <a:pt x="1143380" y="406907"/>
                  </a:lnTo>
                </a:path>
              </a:pathLst>
            </a:custGeom>
            <a:ln w="6096">
              <a:solidFill>
                <a:srgbClr val="F8AC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34411" y="1671827"/>
              <a:ext cx="1148715" cy="2470785"/>
            </a:xfrm>
            <a:custGeom>
              <a:avLst/>
              <a:gdLst/>
              <a:ahLst/>
              <a:cxnLst/>
              <a:rect l="l" t="t" r="r" b="b"/>
              <a:pathLst>
                <a:path w="1148714" h="2470785">
                  <a:moveTo>
                    <a:pt x="4571" y="0"/>
                  </a:moveTo>
                  <a:lnTo>
                    <a:pt x="1148334" y="3429"/>
                  </a:lnTo>
                </a:path>
                <a:path w="1148714" h="2470785">
                  <a:moveTo>
                    <a:pt x="0" y="824865"/>
                  </a:moveTo>
                  <a:lnTo>
                    <a:pt x="1147572" y="3048"/>
                  </a:lnTo>
                </a:path>
                <a:path w="1148714" h="2470785">
                  <a:moveTo>
                    <a:pt x="0" y="1648714"/>
                  </a:moveTo>
                  <a:lnTo>
                    <a:pt x="1147572" y="3048"/>
                  </a:lnTo>
                </a:path>
                <a:path w="1148714" h="2470785">
                  <a:moveTo>
                    <a:pt x="0" y="2470531"/>
                  </a:moveTo>
                  <a:lnTo>
                    <a:pt x="1147572" y="3048"/>
                  </a:lnTo>
                </a:path>
                <a:path w="1148714" h="2470785">
                  <a:moveTo>
                    <a:pt x="0" y="2470467"/>
                  </a:moveTo>
                  <a:lnTo>
                    <a:pt x="1147572" y="2465832"/>
                  </a:lnTo>
                </a:path>
                <a:path w="1148714" h="2470785">
                  <a:moveTo>
                    <a:pt x="0" y="1648968"/>
                  </a:moveTo>
                  <a:lnTo>
                    <a:pt x="1147572" y="2466174"/>
                  </a:lnTo>
                </a:path>
                <a:path w="1148714" h="2470785">
                  <a:moveTo>
                    <a:pt x="0" y="824484"/>
                  </a:moveTo>
                  <a:lnTo>
                    <a:pt x="1147572" y="2465489"/>
                  </a:lnTo>
                </a:path>
                <a:path w="1148714" h="2470785">
                  <a:moveTo>
                    <a:pt x="4571" y="0"/>
                  </a:moveTo>
                  <a:lnTo>
                    <a:pt x="1148334" y="2466314"/>
                  </a:lnTo>
                </a:path>
              </a:pathLst>
            </a:custGeom>
            <a:ln w="6096">
              <a:solidFill>
                <a:srgbClr val="003D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41200" y="400243"/>
            <a:ext cx="8078470" cy="1378583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spcBef>
                <a:spcPts val="170"/>
              </a:spcBef>
            </a:pPr>
            <a:r>
              <a:rPr dirty="0"/>
              <a:t>MACHINE</a:t>
            </a:r>
            <a:r>
              <a:rPr spc="-75" dirty="0"/>
              <a:t> </a:t>
            </a:r>
            <a:r>
              <a:rPr dirty="0"/>
              <a:t>LEARNING</a:t>
            </a:r>
            <a:r>
              <a:rPr spc="-65" dirty="0"/>
              <a:t> </a:t>
            </a:r>
            <a:r>
              <a:rPr dirty="0"/>
              <a:t>BASED</a:t>
            </a:r>
            <a:r>
              <a:rPr spc="-75" dirty="0"/>
              <a:t> </a:t>
            </a:r>
            <a:r>
              <a:rPr dirty="0"/>
              <a:t>ON</a:t>
            </a:r>
            <a:r>
              <a:rPr spc="-70" dirty="0"/>
              <a:t> </a:t>
            </a:r>
            <a:r>
              <a:rPr dirty="0"/>
              <a:t>NEURAL</a:t>
            </a:r>
            <a:r>
              <a:rPr spc="-95" dirty="0"/>
              <a:t> </a:t>
            </a:r>
            <a:r>
              <a:rPr dirty="0"/>
              <a:t>NETWORKS</a:t>
            </a:r>
            <a:r>
              <a:rPr spc="-70" dirty="0"/>
              <a:t> </a:t>
            </a:r>
            <a:r>
              <a:rPr spc="-20" dirty="0"/>
              <a:t>(NN)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8400416" y="8143864"/>
            <a:ext cx="2444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/>
            <a:fld id="{81D60167-4931-47E6-BA6A-407CBD079E47}" type="slidenum">
              <a:rPr spc="-25" dirty="0"/>
              <a:pPr marL="38100"/>
              <a:t>59</a:t>
            </a:fld>
            <a:endParaRPr spc="-25" dirty="0"/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3108960" y="8092440"/>
            <a:ext cx="29260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/>
              <a:t>Rohde</a:t>
            </a:r>
            <a:r>
              <a:rPr spc="-20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spc="-10" dirty="0"/>
              <a:t>Schwarz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994407" y="2084452"/>
            <a:ext cx="85344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srgbClr val="003D76"/>
                </a:solidFill>
                <a:latin typeface="Arial"/>
                <a:cs typeface="Arial"/>
              </a:rPr>
              <a:t>Input</a:t>
            </a:r>
            <a:r>
              <a:rPr sz="1400" spc="-30" dirty="0">
                <a:solidFill>
                  <a:srgbClr val="003D7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03D76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46723" y="2084452"/>
            <a:ext cx="9906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srgbClr val="0083A1"/>
                </a:solidFill>
                <a:latin typeface="Arial"/>
                <a:cs typeface="Arial"/>
              </a:rPr>
              <a:t>Output</a:t>
            </a:r>
            <a:r>
              <a:rPr sz="1400" spc="-50" dirty="0">
                <a:solidFill>
                  <a:srgbClr val="0083A1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083A1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25801" y="5200446"/>
            <a:ext cx="3911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003D76"/>
                </a:solidFill>
                <a:latin typeface="Arial"/>
                <a:cs typeface="Arial"/>
              </a:rPr>
              <a:t>[N,</a:t>
            </a:r>
            <a:r>
              <a:rPr sz="1200" spc="-20" dirty="0">
                <a:solidFill>
                  <a:srgbClr val="003D76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003D76"/>
                </a:solidFill>
                <a:latin typeface="Arial"/>
                <a:cs typeface="Arial"/>
              </a:rPr>
              <a:t>4]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13151" y="5200446"/>
            <a:ext cx="3663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F8AC3D"/>
                </a:solidFill>
                <a:latin typeface="Arial"/>
                <a:cs typeface="Arial"/>
              </a:rPr>
              <a:t>[4,</a:t>
            </a:r>
            <a:r>
              <a:rPr sz="1200" spc="-5" dirty="0">
                <a:solidFill>
                  <a:srgbClr val="F8AC3D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8AC3D"/>
                </a:solidFill>
                <a:latin typeface="Arial"/>
                <a:cs typeface="Arial"/>
              </a:rPr>
              <a:t>7]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85385" y="5200446"/>
            <a:ext cx="3663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F8AC3D"/>
                </a:solidFill>
                <a:latin typeface="Arial"/>
                <a:cs typeface="Arial"/>
              </a:rPr>
              <a:t>[7,</a:t>
            </a:r>
            <a:r>
              <a:rPr sz="1200" spc="-5" dirty="0">
                <a:solidFill>
                  <a:srgbClr val="F8AC3D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8AC3D"/>
                </a:solidFill>
                <a:latin typeface="Arial"/>
                <a:cs typeface="Arial"/>
              </a:rPr>
              <a:t>5]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62828" y="5200446"/>
            <a:ext cx="3663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0083A1"/>
                </a:solidFill>
                <a:latin typeface="Arial"/>
                <a:cs typeface="Arial"/>
              </a:rPr>
              <a:t>[5,</a:t>
            </a:r>
            <a:r>
              <a:rPr sz="1200" spc="-5" dirty="0">
                <a:solidFill>
                  <a:srgbClr val="0083A1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0083A1"/>
                </a:solidFill>
                <a:latin typeface="Arial"/>
                <a:cs typeface="Arial"/>
              </a:rPr>
              <a:t>3]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85871" y="2084452"/>
            <a:ext cx="102108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srgbClr val="F8AC3D"/>
                </a:solidFill>
                <a:latin typeface="Arial"/>
                <a:cs typeface="Arial"/>
              </a:rPr>
              <a:t>Hidden</a:t>
            </a:r>
            <a:r>
              <a:rPr sz="1400" spc="-50" dirty="0">
                <a:solidFill>
                  <a:srgbClr val="F8AC3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8AC3D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63566" y="2084452"/>
            <a:ext cx="102108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srgbClr val="F8AC3D"/>
                </a:solidFill>
                <a:latin typeface="Arial"/>
                <a:cs typeface="Arial"/>
              </a:rPr>
              <a:t>Hidden</a:t>
            </a:r>
            <a:r>
              <a:rPr sz="1400" spc="-50" dirty="0">
                <a:solidFill>
                  <a:srgbClr val="F8AC3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8AC3D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CABDB08-B84B-C67D-959D-A358BCE87490}"/>
              </a:ext>
            </a:extLst>
          </p:cNvPr>
          <p:cNvSpPr/>
          <p:nvPr/>
        </p:nvSpPr>
        <p:spPr>
          <a:xfrm>
            <a:off x="573374" y="1138316"/>
            <a:ext cx="4159771" cy="403610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642A27-13B8-6D65-4C68-C10999231F97}"/>
              </a:ext>
            </a:extLst>
          </p:cNvPr>
          <p:cNvSpPr txBox="1"/>
          <p:nvPr/>
        </p:nvSpPr>
        <p:spPr>
          <a:xfrm>
            <a:off x="1459667" y="1418306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  <a:endParaRPr lang="en-IN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6EF6C3-03F5-6104-74CF-B480CDA01F61}"/>
              </a:ext>
            </a:extLst>
          </p:cNvPr>
          <p:cNvSpPr/>
          <p:nvPr/>
        </p:nvSpPr>
        <p:spPr>
          <a:xfrm>
            <a:off x="4233819" y="1164148"/>
            <a:ext cx="4159771" cy="403610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36916-0A44-9CEE-5161-AC78457FE933}"/>
              </a:ext>
            </a:extLst>
          </p:cNvPr>
          <p:cNvSpPr txBox="1"/>
          <p:nvPr/>
        </p:nvSpPr>
        <p:spPr>
          <a:xfrm>
            <a:off x="5655665" y="1451634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Science</a:t>
            </a:r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718BB8-C4F1-E46E-8035-4C1296562AD4}"/>
              </a:ext>
            </a:extLst>
          </p:cNvPr>
          <p:cNvSpPr/>
          <p:nvPr/>
        </p:nvSpPr>
        <p:spPr>
          <a:xfrm>
            <a:off x="6418635" y="2668955"/>
            <a:ext cx="1301646" cy="137273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A1CF3-3EE4-3593-BBF3-B3EA8771AFA0}"/>
              </a:ext>
            </a:extLst>
          </p:cNvPr>
          <p:cNvSpPr txBox="1"/>
          <p:nvPr/>
        </p:nvSpPr>
        <p:spPr>
          <a:xfrm>
            <a:off x="6612643" y="2971382"/>
            <a:ext cx="130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Analytics</a:t>
            </a:r>
            <a:endParaRPr lang="en-IN" dirty="0"/>
          </a:p>
        </p:txBody>
      </p:sp>
      <p:grpSp>
        <p:nvGrpSpPr>
          <p:cNvPr id="12" name="Group 11"/>
          <p:cNvGrpSpPr/>
          <p:nvPr/>
        </p:nvGrpSpPr>
        <p:grpSpPr>
          <a:xfrm>
            <a:off x="1814820" y="1912342"/>
            <a:ext cx="3112333" cy="2741327"/>
            <a:chOff x="2346794" y="3286069"/>
            <a:chExt cx="4149777" cy="365510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EFAD8EA-C4D3-5C42-51D4-FA6EE313FD86}"/>
                </a:ext>
              </a:extLst>
            </p:cNvPr>
            <p:cNvSpPr/>
            <p:nvPr/>
          </p:nvSpPr>
          <p:spPr>
            <a:xfrm>
              <a:off x="2346794" y="3286069"/>
              <a:ext cx="4149777" cy="36551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0A299F-1788-71AA-CA9D-78D33D622D20}"/>
                </a:ext>
              </a:extLst>
            </p:cNvPr>
            <p:cNvSpPr txBox="1"/>
            <p:nvPr/>
          </p:nvSpPr>
          <p:spPr>
            <a:xfrm>
              <a:off x="3153161" y="3573954"/>
              <a:ext cx="269133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Machine Learning</a:t>
              </a:r>
              <a:endParaRPr lang="en-IN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758749" y="2528662"/>
            <a:ext cx="2023672" cy="1888761"/>
            <a:chOff x="4017178" y="5756223"/>
            <a:chExt cx="2698229" cy="25183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EECA632-88C6-553A-59F2-AA49C8ECDC2B}"/>
                </a:ext>
              </a:extLst>
            </p:cNvPr>
            <p:cNvSpPr/>
            <p:nvPr/>
          </p:nvSpPr>
          <p:spPr>
            <a:xfrm>
              <a:off x="4017178" y="5756223"/>
              <a:ext cx="2698229" cy="251834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4C94D3-8A7B-D41F-78DC-A1C5B8A5FC72}"/>
                </a:ext>
              </a:extLst>
            </p:cNvPr>
            <p:cNvSpPr txBox="1"/>
            <p:nvPr/>
          </p:nvSpPr>
          <p:spPr>
            <a:xfrm>
              <a:off x="4301671" y="6362308"/>
              <a:ext cx="22638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 Learning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1238282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290" y="725127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919" y="638555"/>
              <a:ext cx="6629400" cy="41437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3" y="4799065"/>
              <a:ext cx="247918" cy="24803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7562" y="649675"/>
            <a:ext cx="807847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MACHINE</a:t>
            </a:r>
            <a:r>
              <a:rPr spc="-7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LEARNING</a:t>
            </a:r>
            <a:r>
              <a:rPr spc="-6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BASED</a:t>
            </a:r>
            <a:r>
              <a:rPr spc="-7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ON</a:t>
            </a:r>
            <a:r>
              <a:rPr spc="-7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NEURAL</a:t>
            </a:r>
            <a:r>
              <a:rPr spc="-9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NETWORKS</a:t>
            </a:r>
            <a:r>
              <a:rPr spc="-70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FFFFFF"/>
                </a:solidFill>
              </a:rPr>
              <a:t>(NN)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7269" y="1999996"/>
            <a:ext cx="19018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a1)</a:t>
            </a:r>
            <a:r>
              <a:rPr sz="15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Recurrent</a:t>
            </a:r>
            <a:r>
              <a:rPr sz="15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Neural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15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Arial"/>
                <a:cs typeface="Arial"/>
              </a:rPr>
              <a:t>(RNN)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27958" y="1999996"/>
            <a:ext cx="5618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2892425" algn="l"/>
              </a:tabLst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a2)</a:t>
            </a:r>
            <a:r>
              <a:rPr sz="15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Convolutional</a:t>
            </a:r>
            <a:r>
              <a:rPr sz="15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Neural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	b)</a:t>
            </a:r>
            <a:r>
              <a:rPr sz="15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5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5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Autoencoder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15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Arial"/>
                <a:cs typeface="Arial"/>
              </a:rPr>
              <a:t>(CNN)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9664" y="2530602"/>
            <a:ext cx="8496300" cy="2988945"/>
          </a:xfrm>
          <a:custGeom>
            <a:avLst/>
            <a:gdLst/>
            <a:ahLst/>
            <a:cxnLst/>
            <a:rect l="l" t="t" r="r" b="b"/>
            <a:pathLst>
              <a:path w="8496300" h="2988945">
                <a:moveTo>
                  <a:pt x="2735580" y="0"/>
                </a:moveTo>
                <a:lnTo>
                  <a:pt x="0" y="0"/>
                </a:lnTo>
                <a:lnTo>
                  <a:pt x="0" y="2988564"/>
                </a:lnTo>
                <a:lnTo>
                  <a:pt x="2735580" y="2988564"/>
                </a:lnTo>
                <a:lnTo>
                  <a:pt x="2735580" y="0"/>
                </a:lnTo>
                <a:close/>
              </a:path>
              <a:path w="8496300" h="2988945">
                <a:moveTo>
                  <a:pt x="5615940" y="0"/>
                </a:moveTo>
                <a:lnTo>
                  <a:pt x="2880360" y="0"/>
                </a:lnTo>
                <a:lnTo>
                  <a:pt x="2880360" y="2988564"/>
                </a:lnTo>
                <a:lnTo>
                  <a:pt x="5615940" y="2988564"/>
                </a:lnTo>
                <a:lnTo>
                  <a:pt x="5615940" y="0"/>
                </a:lnTo>
                <a:close/>
              </a:path>
              <a:path w="8496300" h="2988945">
                <a:moveTo>
                  <a:pt x="8496300" y="0"/>
                </a:moveTo>
                <a:lnTo>
                  <a:pt x="5760720" y="0"/>
                </a:lnTo>
                <a:lnTo>
                  <a:pt x="5760720" y="2988564"/>
                </a:lnTo>
                <a:lnTo>
                  <a:pt x="8496300" y="2988564"/>
                </a:lnTo>
                <a:lnTo>
                  <a:pt x="8496300" y="0"/>
                </a:lnTo>
                <a:close/>
              </a:path>
            </a:pathLst>
          </a:custGeom>
          <a:solidFill>
            <a:srgbClr val="F1F1F1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240023" y="2530601"/>
            <a:ext cx="2735580" cy="304827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96545" indent="-250825">
              <a:spcBef>
                <a:spcPts val="70"/>
              </a:spcBef>
              <a:buSzPct val="90000"/>
              <a:buChar char="►"/>
              <a:tabLst>
                <a:tab pos="296545" algn="l"/>
              </a:tabLst>
            </a:pPr>
            <a:r>
              <a:rPr sz="1500" dirty="0">
                <a:latin typeface="Arial"/>
                <a:cs typeface="Arial"/>
              </a:rPr>
              <a:t>A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convolutional</a:t>
            </a:r>
            <a:r>
              <a:rPr sz="1500" spc="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neural</a:t>
            </a:r>
            <a:endParaRPr sz="1500">
              <a:latin typeface="Arial"/>
              <a:cs typeface="Arial"/>
            </a:endParaRPr>
          </a:p>
          <a:p>
            <a:pPr marL="297180" marR="261620">
              <a:lnSpc>
                <a:spcPct val="105000"/>
              </a:lnSpc>
              <a:spcBef>
                <a:spcPts val="5"/>
              </a:spcBef>
            </a:pPr>
            <a:r>
              <a:rPr sz="1500" dirty="0">
                <a:latin typeface="Arial"/>
                <a:cs typeface="Arial"/>
              </a:rPr>
              <a:t>network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is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feed-forward </a:t>
            </a:r>
            <a:r>
              <a:rPr sz="1500" dirty="0">
                <a:latin typeface="Arial"/>
                <a:cs typeface="Arial"/>
              </a:rPr>
              <a:t>neural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network,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often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with </a:t>
            </a:r>
            <a:r>
              <a:rPr sz="1500" dirty="0">
                <a:latin typeface="Arial"/>
                <a:cs typeface="Arial"/>
              </a:rPr>
              <a:t>up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to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30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(hidden)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layers, </a:t>
            </a:r>
            <a:r>
              <a:rPr sz="1500" dirty="0">
                <a:latin typeface="Arial"/>
                <a:cs typeface="Arial"/>
              </a:rPr>
              <a:t>designed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for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processing </a:t>
            </a:r>
            <a:r>
              <a:rPr sz="1500" dirty="0">
                <a:latin typeface="Arial"/>
                <a:cs typeface="Arial"/>
              </a:rPr>
              <a:t>structured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arrays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of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data </a:t>
            </a:r>
            <a:r>
              <a:rPr sz="1500" dirty="0">
                <a:latin typeface="Arial"/>
                <a:cs typeface="Arial"/>
              </a:rPr>
              <a:t>such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as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images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585"/>
              </a:spcBef>
            </a:pPr>
            <a:endParaRPr sz="1500">
              <a:latin typeface="Arial"/>
              <a:cs typeface="Arial"/>
            </a:endParaRPr>
          </a:p>
          <a:p>
            <a:pPr marL="45720"/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Source:</a:t>
            </a:r>
            <a:r>
              <a:rPr sz="800" i="1" spc="-4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i="1" u="sng" dirty="0">
                <a:solidFill>
                  <a:srgbClr val="009DEB"/>
                </a:solidFill>
                <a:uFill>
                  <a:solidFill>
                    <a:srgbClr val="009DEB"/>
                  </a:solidFill>
                </a:uFill>
                <a:latin typeface="Arial"/>
                <a:cs typeface="Arial"/>
                <a:hlinkClick r:id="rId5"/>
              </a:rPr>
              <a:t>deepai.org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,</a:t>
            </a:r>
            <a:r>
              <a:rPr sz="800" i="1" spc="-2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i="1" u="sng" spc="-10" dirty="0">
                <a:solidFill>
                  <a:srgbClr val="009DEB"/>
                </a:solidFill>
                <a:uFill>
                  <a:solidFill>
                    <a:srgbClr val="009DEB"/>
                  </a:solidFill>
                </a:uFill>
                <a:latin typeface="Arial"/>
                <a:cs typeface="Arial"/>
                <a:hlinkClick r:id="rId6"/>
              </a:rPr>
              <a:t>analyticsvidhya.com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81401" y="4240529"/>
            <a:ext cx="2049779" cy="109728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59663" y="2530601"/>
            <a:ext cx="2735580" cy="304827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96545" indent="-250825">
              <a:spcBef>
                <a:spcPts val="70"/>
              </a:spcBef>
              <a:buSzPct val="90000"/>
              <a:buChar char="►"/>
              <a:tabLst>
                <a:tab pos="296545" algn="l"/>
              </a:tabLst>
            </a:pPr>
            <a:r>
              <a:rPr sz="1500" dirty="0">
                <a:latin typeface="Arial"/>
                <a:cs typeface="Arial"/>
              </a:rPr>
              <a:t>Recurrent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Neural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Network</a:t>
            </a:r>
            <a:endParaRPr sz="1500">
              <a:latin typeface="Arial"/>
              <a:cs typeface="Arial"/>
            </a:endParaRPr>
          </a:p>
          <a:p>
            <a:pPr marL="297180" marR="157480">
              <a:lnSpc>
                <a:spcPct val="104900"/>
              </a:lnSpc>
              <a:spcBef>
                <a:spcPts val="5"/>
              </a:spcBef>
            </a:pPr>
            <a:r>
              <a:rPr sz="1500" dirty="0">
                <a:latin typeface="Arial"/>
                <a:cs typeface="Arial"/>
              </a:rPr>
              <a:t>(RNN)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are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type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of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Neural </a:t>
            </a:r>
            <a:r>
              <a:rPr sz="1500" dirty="0">
                <a:latin typeface="Arial"/>
                <a:cs typeface="Arial"/>
              </a:rPr>
              <a:t>Network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where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the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output </a:t>
            </a:r>
            <a:r>
              <a:rPr sz="1500" dirty="0">
                <a:latin typeface="Arial"/>
                <a:cs typeface="Arial"/>
              </a:rPr>
              <a:t>from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previous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step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are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fed </a:t>
            </a:r>
            <a:r>
              <a:rPr sz="1500" dirty="0">
                <a:latin typeface="Arial"/>
                <a:cs typeface="Arial"/>
              </a:rPr>
              <a:t>as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input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to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the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current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step</a:t>
            </a:r>
            <a:endParaRPr sz="1500">
              <a:latin typeface="Arial"/>
              <a:cs typeface="Arial"/>
            </a:endParaRPr>
          </a:p>
          <a:p>
            <a:pPr marL="297180" marR="603250" indent="-251460">
              <a:lnSpc>
                <a:spcPct val="104700"/>
              </a:lnSpc>
              <a:spcBef>
                <a:spcPts val="409"/>
              </a:spcBef>
              <a:buSzPct val="90000"/>
              <a:buChar char="►"/>
              <a:tabLst>
                <a:tab pos="297180" algn="l"/>
              </a:tabLst>
            </a:pPr>
            <a:r>
              <a:rPr sz="1500" dirty="0">
                <a:latin typeface="Arial"/>
                <a:cs typeface="Arial"/>
              </a:rPr>
              <a:t>Useful,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time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series </a:t>
            </a:r>
            <a:r>
              <a:rPr sz="1500" dirty="0">
                <a:latin typeface="Arial"/>
                <a:cs typeface="Arial"/>
              </a:rPr>
              <a:t>prediction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(“memory”)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190"/>
              </a:spcBef>
            </a:pPr>
            <a:endParaRPr sz="1500">
              <a:latin typeface="Arial"/>
              <a:cs typeface="Arial"/>
            </a:endParaRPr>
          </a:p>
          <a:p>
            <a:pPr marL="48260"/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Source:</a:t>
            </a:r>
            <a:r>
              <a:rPr sz="800" i="1" spc="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i="1" u="sng" spc="-10" dirty="0">
                <a:solidFill>
                  <a:srgbClr val="009DEB"/>
                </a:solidFill>
                <a:uFill>
                  <a:solidFill>
                    <a:srgbClr val="009DEB"/>
                  </a:solidFill>
                </a:uFill>
                <a:latin typeface="Arial"/>
                <a:cs typeface="Arial"/>
                <a:hlinkClick r:id="rId8"/>
              </a:rPr>
              <a:t>geeksforgeeks.org</a:t>
            </a:r>
            <a:r>
              <a:rPr sz="800" i="1" spc="-10" dirty="0">
                <a:solidFill>
                  <a:srgbClr val="A6A6A6"/>
                </a:solidFill>
                <a:latin typeface="Arial"/>
                <a:cs typeface="Arial"/>
              </a:rPr>
              <a:t>,</a:t>
            </a:r>
            <a:r>
              <a:rPr sz="800" i="1" spc="4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i="1" u="sng" spc="-10" dirty="0">
                <a:solidFill>
                  <a:srgbClr val="009DEB"/>
                </a:solidFill>
                <a:uFill>
                  <a:solidFill>
                    <a:srgbClr val="009DEB"/>
                  </a:solidFill>
                </a:uFill>
                <a:latin typeface="Arial"/>
                <a:cs typeface="Arial"/>
                <a:hlinkClick r:id="rId9"/>
              </a:rPr>
              <a:t>analyticsindiamag.com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74548" y="4461510"/>
            <a:ext cx="8153400" cy="840105"/>
            <a:chOff x="574548" y="3604259"/>
            <a:chExt cx="8153400" cy="840105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548" y="3604259"/>
              <a:ext cx="2286000" cy="76809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8400" y="3712463"/>
              <a:ext cx="2479548" cy="73152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120384" y="2530601"/>
            <a:ext cx="2735580" cy="303416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97180" indent="-251460">
              <a:spcBef>
                <a:spcPts val="70"/>
              </a:spcBef>
              <a:buSzPct val="90000"/>
              <a:buChar char="►"/>
              <a:tabLst>
                <a:tab pos="297180" algn="l"/>
              </a:tabLst>
            </a:pPr>
            <a:r>
              <a:rPr sz="1500" dirty="0">
                <a:latin typeface="Arial"/>
                <a:cs typeface="Arial"/>
              </a:rPr>
              <a:t>Special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type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of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artificial</a:t>
            </a:r>
            <a:endParaRPr sz="1500">
              <a:latin typeface="Arial"/>
              <a:cs typeface="Arial"/>
            </a:endParaRPr>
          </a:p>
          <a:p>
            <a:pPr marL="297180" marR="272415">
              <a:lnSpc>
                <a:spcPct val="105000"/>
              </a:lnSpc>
              <a:spcBef>
                <a:spcPts val="5"/>
              </a:spcBef>
            </a:pPr>
            <a:r>
              <a:rPr sz="1500" dirty="0">
                <a:latin typeface="Arial"/>
                <a:cs typeface="Arial"/>
              </a:rPr>
              <a:t>neural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network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to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learn </a:t>
            </a:r>
            <a:r>
              <a:rPr sz="1500" dirty="0">
                <a:latin typeface="Arial"/>
                <a:cs typeface="Arial"/>
              </a:rPr>
              <a:t>efficient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data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coding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an </a:t>
            </a:r>
            <a:r>
              <a:rPr sz="1500" spc="-10" dirty="0">
                <a:latin typeface="Arial"/>
                <a:cs typeface="Arial"/>
              </a:rPr>
              <a:t>unsupervised manner</a:t>
            </a:r>
            <a:endParaRPr sz="1500">
              <a:latin typeface="Arial"/>
              <a:cs typeface="Arial"/>
            </a:endParaRPr>
          </a:p>
          <a:p>
            <a:pPr marL="297180" marR="152400" indent="-251460">
              <a:lnSpc>
                <a:spcPct val="105100"/>
              </a:lnSpc>
              <a:spcBef>
                <a:spcPts val="390"/>
              </a:spcBef>
              <a:buSzPct val="90000"/>
              <a:buChar char="►"/>
              <a:tabLst>
                <a:tab pos="297180" algn="l"/>
              </a:tabLst>
            </a:pPr>
            <a:r>
              <a:rPr sz="1500" dirty="0">
                <a:latin typeface="Arial"/>
                <a:cs typeface="Arial"/>
              </a:rPr>
              <a:t>Autoencoder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learns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-50" dirty="0">
                <a:latin typeface="Arial"/>
                <a:cs typeface="Arial"/>
              </a:rPr>
              <a:t>a </a:t>
            </a:r>
            <a:r>
              <a:rPr sz="1500" spc="-10" dirty="0">
                <a:latin typeface="Arial"/>
                <a:cs typeface="Arial"/>
              </a:rPr>
              <a:t>representation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for</a:t>
            </a:r>
            <a:r>
              <a:rPr sz="1500" spc="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data </a:t>
            </a:r>
            <a:r>
              <a:rPr sz="1500" spc="-20" dirty="0">
                <a:latin typeface="Arial"/>
                <a:cs typeface="Arial"/>
              </a:rPr>
              <a:t>set, </a:t>
            </a:r>
            <a:r>
              <a:rPr sz="1500" dirty="0">
                <a:latin typeface="Arial"/>
                <a:cs typeface="Arial"/>
              </a:rPr>
              <a:t>by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training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the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network</a:t>
            </a:r>
            <a:r>
              <a:rPr sz="1500" spc="-25" dirty="0">
                <a:latin typeface="Arial"/>
                <a:cs typeface="Arial"/>
              </a:rPr>
              <a:t> to </a:t>
            </a:r>
            <a:r>
              <a:rPr sz="1500" dirty="0">
                <a:latin typeface="Arial"/>
                <a:cs typeface="Arial"/>
              </a:rPr>
              <a:t>ignore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insignificant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data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500">
              <a:latin typeface="Arial"/>
              <a:cs typeface="Arial"/>
            </a:endParaRPr>
          </a:p>
          <a:p>
            <a:pPr marL="45720"/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Source:</a:t>
            </a:r>
            <a:r>
              <a:rPr sz="800" i="1" spc="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i="1" u="sng" spc="-10" dirty="0">
                <a:solidFill>
                  <a:srgbClr val="009DEB"/>
                </a:solidFill>
                <a:uFill>
                  <a:solidFill>
                    <a:srgbClr val="009DEB"/>
                  </a:solidFill>
                </a:uFill>
                <a:latin typeface="Arial"/>
                <a:cs typeface="Arial"/>
                <a:hlinkClick r:id="rId12"/>
              </a:rPr>
              <a:t>wikipedia.org</a:t>
            </a:r>
            <a:r>
              <a:rPr sz="800" i="1" spc="-10" dirty="0">
                <a:solidFill>
                  <a:srgbClr val="A6A6A6"/>
                </a:solidFill>
                <a:latin typeface="Arial"/>
                <a:cs typeface="Arial"/>
              </a:rPr>
              <a:t>,</a:t>
            </a:r>
            <a:r>
              <a:rPr sz="800" i="1" spc="1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i="1" u="sng" spc="-10" dirty="0">
                <a:solidFill>
                  <a:srgbClr val="009DEB"/>
                </a:solidFill>
                <a:uFill>
                  <a:solidFill>
                    <a:srgbClr val="009DEB"/>
                  </a:solidFill>
                </a:uFill>
                <a:latin typeface="Arial"/>
                <a:cs typeface="Arial"/>
                <a:hlinkClick r:id="rId13"/>
              </a:rPr>
              <a:t>towardsdatascience.com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8400416" y="8143864"/>
            <a:ext cx="2444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/>
            <a:fld id="{81D60167-4931-47E6-BA6A-407CBD079E47}" type="slidenum">
              <a:rPr spc="-25" dirty="0"/>
              <a:pPr marL="38100"/>
              <a:t>60</a:t>
            </a:fld>
            <a:endParaRPr spc="-25" dirty="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3108960" y="8092440"/>
            <a:ext cx="29260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/>
              <a:t>Rohde</a:t>
            </a:r>
            <a:r>
              <a:rPr spc="-20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spc="-10" dirty="0"/>
              <a:t>Schwarz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140711" y="5714739"/>
            <a:ext cx="357505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dirty="0">
                <a:latin typeface="Arial"/>
                <a:cs typeface="Arial"/>
              </a:rPr>
              <a:t>June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2022</a:t>
            </a:r>
            <a:r>
              <a:rPr sz="1000" spc="170" dirty="0">
                <a:latin typeface="Arial"/>
                <a:cs typeface="Arial"/>
              </a:rPr>
              <a:t> 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future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role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AI/ML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wireless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communication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6700">
              <a:lnSpc>
                <a:spcPct val="100000"/>
              </a:lnSpc>
              <a:spcBef>
                <a:spcPts val="100"/>
              </a:spcBef>
            </a:pPr>
            <a:r>
              <a:rPr b="0" spc="-20" dirty="0">
                <a:latin typeface="Calibri"/>
                <a:cs typeface="Calibri"/>
              </a:rPr>
              <a:t>Reinforcement</a:t>
            </a:r>
            <a:r>
              <a:rPr b="0" spc="-16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7584440" cy="45796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3800"/>
              </a:lnSpc>
              <a:spcBef>
                <a:spcPts val="260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sequence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states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actions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with </a:t>
            </a:r>
            <a:r>
              <a:rPr sz="3200" spc="-10" dirty="0">
                <a:latin typeface="Calibri"/>
                <a:cs typeface="Calibri"/>
              </a:rPr>
              <a:t>(delayed)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rewards,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policy</a:t>
            </a:r>
            <a:endParaRPr sz="3200">
              <a:latin typeface="Calibri"/>
              <a:cs typeface="Calibri"/>
            </a:endParaRPr>
          </a:p>
          <a:p>
            <a:pPr marL="754380" marR="160020" lvl="1" indent="-284480">
              <a:lnSpc>
                <a:spcPts val="3300"/>
              </a:lnSpc>
              <a:spcBef>
                <a:spcPts val="80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Policy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mapping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states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spc="-1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alibri"/>
                <a:cs typeface="Calibri"/>
              </a:rPr>
              <a:t>actions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that 	</a:t>
            </a:r>
            <a:r>
              <a:rPr sz="2800" dirty="0">
                <a:latin typeface="Calibri"/>
                <a:cs typeface="Calibri"/>
              </a:rPr>
              <a:t>tells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what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given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354965" algn="l"/>
              </a:tabLst>
            </a:pPr>
            <a:r>
              <a:rPr sz="3200" spc="-10" dirty="0">
                <a:latin typeface="Calibri"/>
                <a:cs typeface="Calibri"/>
              </a:rPr>
              <a:t>Examples: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760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Credit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assignment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problem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40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Game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playing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40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Robot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maze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740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Balance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pole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hand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6409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The</a:t>
            </a:r>
            <a:r>
              <a:rPr b="0" spc="-105" dirty="0">
                <a:latin typeface="Calibri"/>
                <a:cs typeface="Calibri"/>
              </a:rPr>
              <a:t> </a:t>
            </a:r>
            <a:r>
              <a:rPr b="0" spc="-60" dirty="0">
                <a:latin typeface="Calibri"/>
                <a:cs typeface="Calibri"/>
              </a:rPr>
              <a:t>Agent-</a:t>
            </a:r>
            <a:r>
              <a:rPr b="0" spc="-10" dirty="0">
                <a:latin typeface="Calibri"/>
                <a:cs typeface="Calibri"/>
              </a:rPr>
              <a:t>Environment</a:t>
            </a:r>
            <a:r>
              <a:rPr b="0" spc="-10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Interface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0180" y="1384300"/>
            <a:ext cx="4713069" cy="1905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09161" y="3537902"/>
            <a:ext cx="5011420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075" marR="30480" indent="-308610">
              <a:lnSpc>
                <a:spcPct val="124700"/>
              </a:lnSpc>
              <a:spcBef>
                <a:spcPts val="100"/>
              </a:spcBef>
              <a:tabLst>
                <a:tab pos="3087370" algn="l"/>
                <a:tab pos="3553460" algn="l"/>
              </a:tabLst>
            </a:pPr>
            <a:r>
              <a:rPr sz="1900" spc="-30" dirty="0">
                <a:latin typeface="Times New Roman"/>
                <a:cs typeface="Times New Roman"/>
              </a:rPr>
              <a:t>Agent</a:t>
            </a:r>
            <a:r>
              <a:rPr sz="1900" spc="-7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and</a:t>
            </a:r>
            <a:r>
              <a:rPr sz="1900" spc="-70" dirty="0">
                <a:latin typeface="Times New Roman"/>
                <a:cs typeface="Times New Roman"/>
              </a:rPr>
              <a:t> </a:t>
            </a:r>
            <a:r>
              <a:rPr sz="1900" spc="-40" dirty="0">
                <a:latin typeface="Times New Roman"/>
                <a:cs typeface="Times New Roman"/>
              </a:rPr>
              <a:t>environment</a:t>
            </a:r>
            <a:r>
              <a:rPr sz="1900" spc="-70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interact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at</a:t>
            </a:r>
            <a:r>
              <a:rPr sz="1900" spc="-70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discrete</a:t>
            </a:r>
            <a:r>
              <a:rPr sz="1900" spc="-7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time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steps </a:t>
            </a:r>
            <a:r>
              <a:rPr sz="1900" spc="-20" dirty="0">
                <a:latin typeface="Times New Roman"/>
                <a:cs typeface="Times New Roman"/>
              </a:rPr>
              <a:t>Agent</a:t>
            </a:r>
            <a:r>
              <a:rPr sz="1900" spc="-80" dirty="0">
                <a:latin typeface="Times New Roman"/>
                <a:cs typeface="Times New Roman"/>
              </a:rPr>
              <a:t> </a:t>
            </a:r>
            <a:r>
              <a:rPr sz="1900" spc="-30" dirty="0">
                <a:latin typeface="Times New Roman"/>
                <a:cs typeface="Times New Roman"/>
              </a:rPr>
              <a:t>observes</a:t>
            </a:r>
            <a:r>
              <a:rPr sz="1900" spc="-7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state</a:t>
            </a:r>
            <a:r>
              <a:rPr sz="1900" spc="-7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at</a:t>
            </a:r>
            <a:r>
              <a:rPr sz="1900" spc="-7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step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i="1" dirty="0">
                <a:latin typeface="Times New Roman"/>
                <a:cs typeface="Times New Roman"/>
              </a:rPr>
              <a:t>t</a:t>
            </a:r>
            <a:r>
              <a:rPr sz="1900" i="1" spc="-225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: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i="1" dirty="0">
                <a:latin typeface="Times New Roman"/>
                <a:cs typeface="Times New Roman"/>
              </a:rPr>
              <a:t>s</a:t>
            </a:r>
            <a:r>
              <a:rPr sz="1650" i="1" baseline="-22727" dirty="0">
                <a:latin typeface="Times New Roman"/>
                <a:cs typeface="Times New Roman"/>
              </a:rPr>
              <a:t>t</a:t>
            </a:r>
            <a:r>
              <a:rPr sz="1650" i="1" spc="569" baseline="-22727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Symbol"/>
                <a:cs typeface="Symbol"/>
              </a:rPr>
              <a:t></a:t>
            </a:r>
            <a:r>
              <a:rPr sz="1900" i="1" spc="-25" dirty="0">
                <a:latin typeface="Times New Roman"/>
                <a:cs typeface="Times New Roman"/>
              </a:rPr>
              <a:t>S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0489" y="3610119"/>
            <a:ext cx="138938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8920" algn="l"/>
              </a:tabLst>
            </a:pPr>
            <a:r>
              <a:rPr sz="1900" spc="-50" dirty="0">
                <a:latin typeface="Times New Roman"/>
                <a:cs typeface="Times New Roman"/>
              </a:rPr>
              <a:t>: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i="1" dirty="0">
                <a:latin typeface="Times New Roman"/>
                <a:cs typeface="Times New Roman"/>
              </a:rPr>
              <a:t>t</a:t>
            </a:r>
            <a:r>
              <a:rPr sz="1900" i="1" spc="1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-95" dirty="0">
                <a:latin typeface="Times New Roman"/>
                <a:cs typeface="Times New Roman"/>
              </a:rPr>
              <a:t>0,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spc="-65" dirty="0">
                <a:latin typeface="Times New Roman"/>
                <a:cs typeface="Times New Roman"/>
              </a:rPr>
              <a:t>1,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spc="-95" dirty="0">
                <a:latin typeface="Times New Roman"/>
                <a:cs typeface="Times New Roman"/>
              </a:rPr>
              <a:t>2,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Arial MT"/>
                <a:cs typeface="Arial MT"/>
              </a:rPr>
              <a:t>K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0764" y="4352347"/>
            <a:ext cx="360934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654935" algn="l"/>
              </a:tabLst>
            </a:pPr>
            <a:r>
              <a:rPr sz="1900" spc="-25" dirty="0">
                <a:latin typeface="Times New Roman"/>
                <a:cs typeface="Times New Roman"/>
              </a:rPr>
              <a:t>produces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action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at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step</a:t>
            </a:r>
            <a:r>
              <a:rPr sz="1900" spc="260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t</a:t>
            </a:r>
            <a:r>
              <a:rPr sz="1900" i="1" spc="-80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: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i="1" dirty="0">
                <a:latin typeface="Times New Roman"/>
                <a:cs typeface="Times New Roman"/>
              </a:rPr>
              <a:t>a</a:t>
            </a:r>
            <a:r>
              <a:rPr sz="1650" i="1" baseline="-22727" dirty="0">
                <a:latin typeface="Times New Roman"/>
                <a:cs typeface="Times New Roman"/>
              </a:rPr>
              <a:t>t</a:t>
            </a:r>
            <a:r>
              <a:rPr sz="1650" i="1" spc="315" baseline="-22727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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i="1" spc="-25" dirty="0">
                <a:latin typeface="Times New Roman"/>
                <a:cs typeface="Times New Roman"/>
              </a:rPr>
              <a:t>A</a:t>
            </a:r>
            <a:r>
              <a:rPr sz="1900" spc="-25" dirty="0">
                <a:latin typeface="Times New Roman"/>
                <a:cs typeface="Times New Roman"/>
              </a:rPr>
              <a:t>(</a:t>
            </a:r>
            <a:r>
              <a:rPr sz="1900" i="1" spc="-25" dirty="0">
                <a:latin typeface="Times New Roman"/>
                <a:cs typeface="Times New Roman"/>
              </a:rPr>
              <a:t>s</a:t>
            </a:r>
            <a:r>
              <a:rPr sz="1650" i="1" spc="-37" baseline="-22727" dirty="0">
                <a:latin typeface="Times New Roman"/>
                <a:cs typeface="Times New Roman"/>
              </a:rPr>
              <a:t>t</a:t>
            </a:r>
            <a:r>
              <a:rPr sz="1650" i="1" spc="-22" baseline="-22727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44960" y="4661274"/>
            <a:ext cx="2350135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700"/>
              </a:lnSpc>
              <a:spcBef>
                <a:spcPts val="100"/>
              </a:spcBef>
            </a:pPr>
            <a:r>
              <a:rPr sz="1900" dirty="0">
                <a:latin typeface="Times New Roman"/>
                <a:cs typeface="Times New Roman"/>
              </a:rPr>
              <a:t>gets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resulting</a:t>
            </a:r>
            <a:r>
              <a:rPr sz="1900" spc="-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reward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: </a:t>
            </a:r>
            <a:r>
              <a:rPr sz="1900" dirty="0">
                <a:latin typeface="Times New Roman"/>
                <a:cs typeface="Times New Roman"/>
              </a:rPr>
              <a:t>and</a:t>
            </a:r>
            <a:r>
              <a:rPr sz="1900" spc="-85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resulting</a:t>
            </a:r>
            <a:r>
              <a:rPr sz="1900" spc="-8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next</a:t>
            </a:r>
            <a:r>
              <a:rPr sz="1900" spc="-8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state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: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2357" y="4601094"/>
            <a:ext cx="812165" cy="868044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35"/>
              </a:spcBef>
            </a:pPr>
            <a:r>
              <a:rPr sz="1900" i="1" spc="-155" dirty="0">
                <a:latin typeface="Times New Roman"/>
                <a:cs typeface="Times New Roman"/>
              </a:rPr>
              <a:t>r</a:t>
            </a:r>
            <a:r>
              <a:rPr sz="1650" i="1" spc="-232" baseline="-22727" dirty="0">
                <a:latin typeface="Times New Roman"/>
                <a:cs typeface="Times New Roman"/>
              </a:rPr>
              <a:t>t</a:t>
            </a:r>
            <a:r>
              <a:rPr sz="1650" i="1" spc="-142" baseline="-22727" dirty="0">
                <a:latin typeface="Times New Roman"/>
                <a:cs typeface="Times New Roman"/>
              </a:rPr>
              <a:t> </a:t>
            </a:r>
            <a:r>
              <a:rPr sz="1650" baseline="-22727" dirty="0">
                <a:latin typeface="Symbol"/>
                <a:cs typeface="Symbol"/>
              </a:rPr>
              <a:t></a:t>
            </a:r>
            <a:r>
              <a:rPr sz="1650" baseline="-22727" dirty="0">
                <a:latin typeface="Times New Roman"/>
                <a:cs typeface="Times New Roman"/>
              </a:rPr>
              <a:t>1</a:t>
            </a:r>
            <a:r>
              <a:rPr sz="1650" spc="442" baseline="-22727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Symbol"/>
                <a:cs typeface="Symbol"/>
              </a:rPr>
              <a:t></a:t>
            </a:r>
            <a:endParaRPr sz="1900">
              <a:latin typeface="Symbol"/>
              <a:cs typeface="Symbol"/>
            </a:endParaRPr>
          </a:p>
          <a:p>
            <a:pPr marL="116839">
              <a:lnSpc>
                <a:spcPct val="100000"/>
              </a:lnSpc>
              <a:spcBef>
                <a:spcPts val="1040"/>
              </a:spcBef>
            </a:pPr>
            <a:r>
              <a:rPr sz="2850" i="1" baseline="13157" dirty="0">
                <a:latin typeface="Times New Roman"/>
                <a:cs typeface="Times New Roman"/>
              </a:rPr>
              <a:t>s</a:t>
            </a:r>
            <a:r>
              <a:rPr sz="1100" i="1" dirty="0">
                <a:latin typeface="Times New Roman"/>
                <a:cs typeface="Times New Roman"/>
              </a:rPr>
              <a:t>t</a:t>
            </a:r>
            <a:r>
              <a:rPr sz="1100" i="1" spc="-85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Symbol"/>
                <a:cs typeface="Symbol"/>
              </a:rPr>
              <a:t></a:t>
            </a:r>
            <a:r>
              <a:rPr sz="1100" spc="-25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44725" y="5786437"/>
            <a:ext cx="5026025" cy="536575"/>
            <a:chOff x="2244725" y="5786437"/>
            <a:chExt cx="5026025" cy="5365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1700" y="6008687"/>
              <a:ext cx="103188" cy="101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537" y="6008687"/>
              <a:ext cx="103188" cy="1016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51075" y="5792787"/>
              <a:ext cx="533400" cy="523875"/>
            </a:xfrm>
            <a:custGeom>
              <a:avLst/>
              <a:gdLst/>
              <a:ahLst/>
              <a:cxnLst/>
              <a:rect l="l" t="t" r="r" b="b"/>
              <a:pathLst>
                <a:path w="533400" h="523875">
                  <a:moveTo>
                    <a:pt x="0" y="261937"/>
                  </a:moveTo>
                  <a:lnTo>
                    <a:pt x="4296" y="214853"/>
                  </a:lnTo>
                  <a:lnTo>
                    <a:pt x="16685" y="170539"/>
                  </a:lnTo>
                  <a:lnTo>
                    <a:pt x="36412" y="129732"/>
                  </a:lnTo>
                  <a:lnTo>
                    <a:pt x="62724" y="93174"/>
                  </a:lnTo>
                  <a:lnTo>
                    <a:pt x="94868" y="61604"/>
                  </a:lnTo>
                  <a:lnTo>
                    <a:pt x="132091" y="35762"/>
                  </a:lnTo>
                  <a:lnTo>
                    <a:pt x="173639" y="16387"/>
                  </a:lnTo>
                  <a:lnTo>
                    <a:pt x="218760" y="4220"/>
                  </a:lnTo>
                  <a:lnTo>
                    <a:pt x="266700" y="0"/>
                  </a:lnTo>
                  <a:lnTo>
                    <a:pt x="314639" y="4220"/>
                  </a:lnTo>
                  <a:lnTo>
                    <a:pt x="359760" y="16387"/>
                  </a:lnTo>
                  <a:lnTo>
                    <a:pt x="401308" y="35762"/>
                  </a:lnTo>
                  <a:lnTo>
                    <a:pt x="438531" y="61604"/>
                  </a:lnTo>
                  <a:lnTo>
                    <a:pt x="470675" y="93174"/>
                  </a:lnTo>
                  <a:lnTo>
                    <a:pt x="496987" y="129732"/>
                  </a:lnTo>
                  <a:lnTo>
                    <a:pt x="516714" y="170539"/>
                  </a:lnTo>
                  <a:lnTo>
                    <a:pt x="529103" y="214853"/>
                  </a:lnTo>
                  <a:lnTo>
                    <a:pt x="533400" y="261937"/>
                  </a:lnTo>
                  <a:lnTo>
                    <a:pt x="529103" y="309021"/>
                  </a:lnTo>
                  <a:lnTo>
                    <a:pt x="516714" y="353335"/>
                  </a:lnTo>
                  <a:lnTo>
                    <a:pt x="496987" y="394142"/>
                  </a:lnTo>
                  <a:lnTo>
                    <a:pt x="470675" y="430700"/>
                  </a:lnTo>
                  <a:lnTo>
                    <a:pt x="438531" y="462270"/>
                  </a:lnTo>
                  <a:lnTo>
                    <a:pt x="401308" y="488112"/>
                  </a:lnTo>
                  <a:lnTo>
                    <a:pt x="359760" y="507487"/>
                  </a:lnTo>
                  <a:lnTo>
                    <a:pt x="314639" y="519654"/>
                  </a:lnTo>
                  <a:lnTo>
                    <a:pt x="266700" y="523875"/>
                  </a:lnTo>
                  <a:lnTo>
                    <a:pt x="218760" y="519654"/>
                  </a:lnTo>
                  <a:lnTo>
                    <a:pt x="173639" y="507487"/>
                  </a:lnTo>
                  <a:lnTo>
                    <a:pt x="132091" y="488112"/>
                  </a:lnTo>
                  <a:lnTo>
                    <a:pt x="94868" y="462270"/>
                  </a:lnTo>
                  <a:lnTo>
                    <a:pt x="62724" y="430700"/>
                  </a:lnTo>
                  <a:lnTo>
                    <a:pt x="36412" y="394142"/>
                  </a:lnTo>
                  <a:lnTo>
                    <a:pt x="16685" y="353335"/>
                  </a:lnTo>
                  <a:lnTo>
                    <a:pt x="4296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95587" y="6054725"/>
              <a:ext cx="938530" cy="0"/>
            </a:xfrm>
            <a:custGeom>
              <a:avLst/>
              <a:gdLst/>
              <a:ahLst/>
              <a:cxnLst/>
              <a:rect l="l" t="t" r="r" b="b"/>
              <a:pathLst>
                <a:path w="938529">
                  <a:moveTo>
                    <a:pt x="0" y="0"/>
                  </a:moveTo>
                  <a:lnTo>
                    <a:pt x="938213" y="1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6750" y="6008687"/>
              <a:ext cx="103188" cy="1016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744912" y="5792787"/>
              <a:ext cx="533400" cy="523875"/>
            </a:xfrm>
            <a:custGeom>
              <a:avLst/>
              <a:gdLst/>
              <a:ahLst/>
              <a:cxnLst/>
              <a:rect l="l" t="t" r="r" b="b"/>
              <a:pathLst>
                <a:path w="533400" h="523875">
                  <a:moveTo>
                    <a:pt x="0" y="261937"/>
                  </a:moveTo>
                  <a:lnTo>
                    <a:pt x="4296" y="214853"/>
                  </a:lnTo>
                  <a:lnTo>
                    <a:pt x="16685" y="170539"/>
                  </a:lnTo>
                  <a:lnTo>
                    <a:pt x="36412" y="129732"/>
                  </a:lnTo>
                  <a:lnTo>
                    <a:pt x="62724" y="93174"/>
                  </a:lnTo>
                  <a:lnTo>
                    <a:pt x="94868" y="61604"/>
                  </a:lnTo>
                  <a:lnTo>
                    <a:pt x="132091" y="35762"/>
                  </a:lnTo>
                  <a:lnTo>
                    <a:pt x="173639" y="16387"/>
                  </a:lnTo>
                  <a:lnTo>
                    <a:pt x="218760" y="4220"/>
                  </a:lnTo>
                  <a:lnTo>
                    <a:pt x="266700" y="0"/>
                  </a:lnTo>
                  <a:lnTo>
                    <a:pt x="314639" y="4220"/>
                  </a:lnTo>
                  <a:lnTo>
                    <a:pt x="359760" y="16387"/>
                  </a:lnTo>
                  <a:lnTo>
                    <a:pt x="401308" y="35762"/>
                  </a:lnTo>
                  <a:lnTo>
                    <a:pt x="438531" y="61604"/>
                  </a:lnTo>
                  <a:lnTo>
                    <a:pt x="470675" y="93174"/>
                  </a:lnTo>
                  <a:lnTo>
                    <a:pt x="496987" y="129732"/>
                  </a:lnTo>
                  <a:lnTo>
                    <a:pt x="516714" y="170539"/>
                  </a:lnTo>
                  <a:lnTo>
                    <a:pt x="529103" y="214853"/>
                  </a:lnTo>
                  <a:lnTo>
                    <a:pt x="533400" y="261937"/>
                  </a:lnTo>
                  <a:lnTo>
                    <a:pt x="529103" y="309021"/>
                  </a:lnTo>
                  <a:lnTo>
                    <a:pt x="516714" y="353335"/>
                  </a:lnTo>
                  <a:lnTo>
                    <a:pt x="496987" y="394142"/>
                  </a:lnTo>
                  <a:lnTo>
                    <a:pt x="470675" y="430700"/>
                  </a:lnTo>
                  <a:lnTo>
                    <a:pt x="438531" y="462270"/>
                  </a:lnTo>
                  <a:lnTo>
                    <a:pt x="401308" y="488112"/>
                  </a:lnTo>
                  <a:lnTo>
                    <a:pt x="359760" y="507487"/>
                  </a:lnTo>
                  <a:lnTo>
                    <a:pt x="314639" y="519654"/>
                  </a:lnTo>
                  <a:lnTo>
                    <a:pt x="266700" y="523875"/>
                  </a:lnTo>
                  <a:lnTo>
                    <a:pt x="218760" y="519654"/>
                  </a:lnTo>
                  <a:lnTo>
                    <a:pt x="173639" y="507487"/>
                  </a:lnTo>
                  <a:lnTo>
                    <a:pt x="132091" y="488112"/>
                  </a:lnTo>
                  <a:lnTo>
                    <a:pt x="94868" y="462270"/>
                  </a:lnTo>
                  <a:lnTo>
                    <a:pt x="62724" y="430700"/>
                  </a:lnTo>
                  <a:lnTo>
                    <a:pt x="36412" y="394142"/>
                  </a:lnTo>
                  <a:lnTo>
                    <a:pt x="16685" y="353335"/>
                  </a:lnTo>
                  <a:lnTo>
                    <a:pt x="4296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89425" y="6054725"/>
              <a:ext cx="938530" cy="0"/>
            </a:xfrm>
            <a:custGeom>
              <a:avLst/>
              <a:gdLst/>
              <a:ahLst/>
              <a:cxnLst/>
              <a:rect l="l" t="t" r="r" b="b"/>
              <a:pathLst>
                <a:path w="938529">
                  <a:moveTo>
                    <a:pt x="0" y="0"/>
                  </a:moveTo>
                  <a:lnTo>
                    <a:pt x="938213" y="1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38750" y="5792787"/>
              <a:ext cx="532130" cy="523875"/>
            </a:xfrm>
            <a:custGeom>
              <a:avLst/>
              <a:gdLst/>
              <a:ahLst/>
              <a:cxnLst/>
              <a:rect l="l" t="t" r="r" b="b"/>
              <a:pathLst>
                <a:path w="532129" h="523875">
                  <a:moveTo>
                    <a:pt x="0" y="261937"/>
                  </a:moveTo>
                  <a:lnTo>
                    <a:pt x="4284" y="214853"/>
                  </a:lnTo>
                  <a:lnTo>
                    <a:pt x="16635" y="170539"/>
                  </a:lnTo>
                  <a:lnTo>
                    <a:pt x="36304" y="129732"/>
                  </a:lnTo>
                  <a:lnTo>
                    <a:pt x="62537" y="93174"/>
                  </a:lnTo>
                  <a:lnTo>
                    <a:pt x="94586" y="61604"/>
                  </a:lnTo>
                  <a:lnTo>
                    <a:pt x="131698" y="35762"/>
                  </a:lnTo>
                  <a:lnTo>
                    <a:pt x="173123" y="16387"/>
                  </a:lnTo>
                  <a:lnTo>
                    <a:pt x="218109" y="4220"/>
                  </a:lnTo>
                  <a:lnTo>
                    <a:pt x="265906" y="0"/>
                  </a:lnTo>
                  <a:lnTo>
                    <a:pt x="313703" y="4220"/>
                  </a:lnTo>
                  <a:lnTo>
                    <a:pt x="358689" y="16387"/>
                  </a:lnTo>
                  <a:lnTo>
                    <a:pt x="400114" y="35762"/>
                  </a:lnTo>
                  <a:lnTo>
                    <a:pt x="437226" y="61604"/>
                  </a:lnTo>
                  <a:lnTo>
                    <a:pt x="469275" y="93174"/>
                  </a:lnTo>
                  <a:lnTo>
                    <a:pt x="495508" y="129732"/>
                  </a:lnTo>
                  <a:lnTo>
                    <a:pt x="515177" y="170539"/>
                  </a:lnTo>
                  <a:lnTo>
                    <a:pt x="527528" y="214853"/>
                  </a:lnTo>
                  <a:lnTo>
                    <a:pt x="531813" y="261937"/>
                  </a:lnTo>
                  <a:lnTo>
                    <a:pt x="527528" y="309021"/>
                  </a:lnTo>
                  <a:lnTo>
                    <a:pt x="515177" y="353335"/>
                  </a:lnTo>
                  <a:lnTo>
                    <a:pt x="495508" y="394142"/>
                  </a:lnTo>
                  <a:lnTo>
                    <a:pt x="469275" y="430700"/>
                  </a:lnTo>
                  <a:lnTo>
                    <a:pt x="437226" y="462270"/>
                  </a:lnTo>
                  <a:lnTo>
                    <a:pt x="400114" y="488112"/>
                  </a:lnTo>
                  <a:lnTo>
                    <a:pt x="358689" y="507487"/>
                  </a:lnTo>
                  <a:lnTo>
                    <a:pt x="313703" y="519654"/>
                  </a:lnTo>
                  <a:lnTo>
                    <a:pt x="265906" y="523875"/>
                  </a:lnTo>
                  <a:lnTo>
                    <a:pt x="218109" y="519654"/>
                  </a:lnTo>
                  <a:lnTo>
                    <a:pt x="173123" y="507487"/>
                  </a:lnTo>
                  <a:lnTo>
                    <a:pt x="131698" y="488112"/>
                  </a:lnTo>
                  <a:lnTo>
                    <a:pt x="94586" y="462270"/>
                  </a:lnTo>
                  <a:lnTo>
                    <a:pt x="62537" y="430700"/>
                  </a:lnTo>
                  <a:lnTo>
                    <a:pt x="36304" y="394142"/>
                  </a:lnTo>
                  <a:lnTo>
                    <a:pt x="16635" y="353335"/>
                  </a:lnTo>
                  <a:lnTo>
                    <a:pt x="4284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32588" y="5792787"/>
              <a:ext cx="532130" cy="523875"/>
            </a:xfrm>
            <a:custGeom>
              <a:avLst/>
              <a:gdLst/>
              <a:ahLst/>
              <a:cxnLst/>
              <a:rect l="l" t="t" r="r" b="b"/>
              <a:pathLst>
                <a:path w="532129" h="523875">
                  <a:moveTo>
                    <a:pt x="0" y="261937"/>
                  </a:moveTo>
                  <a:lnTo>
                    <a:pt x="4284" y="214853"/>
                  </a:lnTo>
                  <a:lnTo>
                    <a:pt x="16635" y="170539"/>
                  </a:lnTo>
                  <a:lnTo>
                    <a:pt x="36304" y="129732"/>
                  </a:lnTo>
                  <a:lnTo>
                    <a:pt x="62537" y="93174"/>
                  </a:lnTo>
                  <a:lnTo>
                    <a:pt x="94586" y="61604"/>
                  </a:lnTo>
                  <a:lnTo>
                    <a:pt x="131698" y="35762"/>
                  </a:lnTo>
                  <a:lnTo>
                    <a:pt x="173123" y="16387"/>
                  </a:lnTo>
                  <a:lnTo>
                    <a:pt x="218109" y="4220"/>
                  </a:lnTo>
                  <a:lnTo>
                    <a:pt x="265906" y="0"/>
                  </a:lnTo>
                  <a:lnTo>
                    <a:pt x="313703" y="4220"/>
                  </a:lnTo>
                  <a:lnTo>
                    <a:pt x="358689" y="16387"/>
                  </a:lnTo>
                  <a:lnTo>
                    <a:pt x="400114" y="35762"/>
                  </a:lnTo>
                  <a:lnTo>
                    <a:pt x="437226" y="61604"/>
                  </a:lnTo>
                  <a:lnTo>
                    <a:pt x="469275" y="93174"/>
                  </a:lnTo>
                  <a:lnTo>
                    <a:pt x="495508" y="129732"/>
                  </a:lnTo>
                  <a:lnTo>
                    <a:pt x="515177" y="170539"/>
                  </a:lnTo>
                  <a:lnTo>
                    <a:pt x="527528" y="214853"/>
                  </a:lnTo>
                  <a:lnTo>
                    <a:pt x="531813" y="261937"/>
                  </a:lnTo>
                  <a:lnTo>
                    <a:pt x="527528" y="309021"/>
                  </a:lnTo>
                  <a:lnTo>
                    <a:pt x="515177" y="353335"/>
                  </a:lnTo>
                  <a:lnTo>
                    <a:pt x="495508" y="394142"/>
                  </a:lnTo>
                  <a:lnTo>
                    <a:pt x="469275" y="430700"/>
                  </a:lnTo>
                  <a:lnTo>
                    <a:pt x="437226" y="462270"/>
                  </a:lnTo>
                  <a:lnTo>
                    <a:pt x="400114" y="488112"/>
                  </a:lnTo>
                  <a:lnTo>
                    <a:pt x="358689" y="507487"/>
                  </a:lnTo>
                  <a:lnTo>
                    <a:pt x="313703" y="519654"/>
                  </a:lnTo>
                  <a:lnTo>
                    <a:pt x="265906" y="523875"/>
                  </a:lnTo>
                  <a:lnTo>
                    <a:pt x="218109" y="519654"/>
                  </a:lnTo>
                  <a:lnTo>
                    <a:pt x="173123" y="507487"/>
                  </a:lnTo>
                  <a:lnTo>
                    <a:pt x="131698" y="488112"/>
                  </a:lnTo>
                  <a:lnTo>
                    <a:pt x="94586" y="462270"/>
                  </a:lnTo>
                  <a:lnTo>
                    <a:pt x="62537" y="430700"/>
                  </a:lnTo>
                  <a:lnTo>
                    <a:pt x="36304" y="394142"/>
                  </a:lnTo>
                  <a:lnTo>
                    <a:pt x="16635" y="353335"/>
                  </a:lnTo>
                  <a:lnTo>
                    <a:pt x="4284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81675" y="6054725"/>
              <a:ext cx="938530" cy="0"/>
            </a:xfrm>
            <a:custGeom>
              <a:avLst/>
              <a:gdLst/>
              <a:ahLst/>
              <a:cxnLst/>
              <a:rect l="l" t="t" r="r" b="b"/>
              <a:pathLst>
                <a:path w="938529">
                  <a:moveTo>
                    <a:pt x="0" y="0"/>
                  </a:moveTo>
                  <a:lnTo>
                    <a:pt x="938213" y="1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86789" y="5726160"/>
            <a:ext cx="9721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125" algn="l"/>
                <a:tab pos="958850" algn="l"/>
              </a:tabLst>
            </a:pPr>
            <a:r>
              <a:rPr sz="2100" b="1" dirty="0">
                <a:latin typeface="Arial"/>
                <a:cs typeface="Arial"/>
              </a:rPr>
              <a:t>.</a:t>
            </a:r>
            <a:r>
              <a:rPr sz="2100" b="1" spc="-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. </a:t>
            </a:r>
            <a:r>
              <a:rPr sz="2100" b="1" spc="-50" dirty="0">
                <a:latin typeface="Arial"/>
                <a:cs typeface="Arial"/>
              </a:rPr>
              <a:t>.</a:t>
            </a:r>
            <a:r>
              <a:rPr sz="2100" b="1" dirty="0">
                <a:latin typeface="Arial"/>
                <a:cs typeface="Arial"/>
              </a:rPr>
              <a:t>	</a:t>
            </a:r>
            <a:r>
              <a:rPr sz="2100" b="1" u="sng" dirty="0"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	</a:t>
            </a:r>
            <a:endParaRPr sz="2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15501" y="5846810"/>
            <a:ext cx="12953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i="1" spc="-50" dirty="0">
                <a:latin typeface="Calibri"/>
                <a:cs typeface="Calibri"/>
              </a:rPr>
              <a:t>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05989" y="5983335"/>
            <a:ext cx="93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12376" y="5942060"/>
            <a:ext cx="24637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i="1" spc="-25" dirty="0">
                <a:latin typeface="Calibri"/>
                <a:cs typeface="Calibri"/>
              </a:rPr>
              <a:t>a</a:t>
            </a:r>
            <a:r>
              <a:rPr sz="2400" i="1" spc="-37" baseline="-19097" dirty="0">
                <a:latin typeface="Calibri"/>
                <a:cs typeface="Calibri"/>
              </a:rPr>
              <a:t>t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75926" y="5708698"/>
            <a:ext cx="986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baseline="1455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t</a:t>
            </a:r>
            <a:r>
              <a:rPr sz="1600" i="1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+1</a:t>
            </a:r>
            <a:r>
              <a:rPr sz="1600" spc="295" dirty="0">
                <a:latin typeface="Calibri"/>
                <a:cs typeface="Calibri"/>
              </a:rPr>
              <a:t> </a:t>
            </a:r>
            <a:r>
              <a:rPr sz="3150" i="1" spc="-30" baseline="-17195" dirty="0">
                <a:latin typeface="Calibri"/>
                <a:cs typeface="Calibri"/>
              </a:rPr>
              <a:t>s</a:t>
            </a:r>
            <a:r>
              <a:rPr sz="2400" i="1" spc="-30" baseline="-41666" dirty="0">
                <a:latin typeface="Calibri"/>
                <a:cs typeface="Calibri"/>
              </a:rPr>
              <a:t>t</a:t>
            </a:r>
            <a:r>
              <a:rPr sz="2400" i="1" spc="-37" baseline="-41666" dirty="0">
                <a:latin typeface="Calibri"/>
                <a:cs typeface="Calibri"/>
              </a:rPr>
              <a:t> </a:t>
            </a:r>
            <a:r>
              <a:rPr sz="2400" spc="-37" baseline="-41666" dirty="0">
                <a:latin typeface="Calibri"/>
                <a:cs typeface="Calibri"/>
              </a:rPr>
              <a:t>+1</a:t>
            </a:r>
            <a:endParaRPr sz="2400" baseline="-41666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49064" y="6002385"/>
            <a:ext cx="4972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225" baseline="14550" dirty="0">
                <a:latin typeface="Calibri"/>
                <a:cs typeface="Calibri"/>
              </a:rPr>
              <a:t>a</a:t>
            </a:r>
            <a:r>
              <a:rPr sz="1600" i="1" spc="-150" dirty="0">
                <a:latin typeface="Calibri"/>
                <a:cs typeface="Calibri"/>
              </a:rPr>
              <a:t>t</a:t>
            </a:r>
            <a:r>
              <a:rPr sz="1600" i="1" spc="1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23726" y="5708698"/>
            <a:ext cx="101981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baseline="1455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t</a:t>
            </a:r>
            <a:r>
              <a:rPr sz="1600" i="1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+2</a:t>
            </a:r>
            <a:r>
              <a:rPr sz="1600" spc="85" dirty="0">
                <a:latin typeface="Calibri"/>
                <a:cs typeface="Calibri"/>
              </a:rPr>
              <a:t>  </a:t>
            </a:r>
            <a:r>
              <a:rPr sz="3150" i="1" spc="-15" baseline="-15873" dirty="0">
                <a:latin typeface="Calibri"/>
                <a:cs typeface="Calibri"/>
              </a:rPr>
              <a:t>s</a:t>
            </a:r>
            <a:r>
              <a:rPr sz="2400" i="1" spc="-15" baseline="-41666" dirty="0">
                <a:latin typeface="Calibri"/>
                <a:cs typeface="Calibri"/>
              </a:rPr>
              <a:t>t</a:t>
            </a:r>
            <a:r>
              <a:rPr sz="2400" i="1" spc="-37" baseline="-41666" dirty="0">
                <a:latin typeface="Calibri"/>
                <a:cs typeface="Calibri"/>
              </a:rPr>
              <a:t> </a:t>
            </a:r>
            <a:r>
              <a:rPr sz="2400" spc="-37" baseline="-41666" dirty="0">
                <a:latin typeface="Calibri"/>
                <a:cs typeface="Calibri"/>
              </a:rPr>
              <a:t>+2</a:t>
            </a:r>
            <a:endParaRPr sz="2400" baseline="-41666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79414" y="6002385"/>
            <a:ext cx="4972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225" baseline="14550" dirty="0">
                <a:latin typeface="Calibri"/>
                <a:cs typeface="Calibri"/>
              </a:rPr>
              <a:t>a</a:t>
            </a:r>
            <a:r>
              <a:rPr sz="1600" i="1" spc="-150" dirty="0">
                <a:latin typeface="Calibri"/>
                <a:cs typeface="Calibri"/>
              </a:rPr>
              <a:t>t</a:t>
            </a:r>
            <a:r>
              <a:rPr sz="1600" i="1" spc="1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14389" y="5738860"/>
            <a:ext cx="48640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baseline="1455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t</a:t>
            </a:r>
            <a:r>
              <a:rPr sz="1600" i="1" spc="-2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+3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81127" y="5861098"/>
            <a:ext cx="48640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30" baseline="14550" dirty="0">
                <a:latin typeface="Calibri"/>
                <a:cs typeface="Calibri"/>
              </a:rPr>
              <a:t>s</a:t>
            </a:r>
            <a:r>
              <a:rPr sz="1600" i="1" spc="-20" dirty="0">
                <a:latin typeface="Calibri"/>
                <a:cs typeface="Calibri"/>
              </a:rPr>
              <a:t>t</a:t>
            </a:r>
            <a:r>
              <a:rPr sz="1600" i="1" spc="-7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+3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81864" y="6054725"/>
            <a:ext cx="339725" cy="0"/>
          </a:xfrm>
          <a:custGeom>
            <a:avLst/>
            <a:gdLst/>
            <a:ahLst/>
            <a:cxnLst/>
            <a:rect l="l" t="t" r="r" b="b"/>
            <a:pathLst>
              <a:path w="339725">
                <a:moveTo>
                  <a:pt x="339725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646314" y="5737273"/>
            <a:ext cx="3981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.</a:t>
            </a:r>
            <a:r>
              <a:rPr sz="2100" b="1" spc="-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. </a:t>
            </a:r>
            <a:r>
              <a:rPr sz="2100" b="1" spc="-50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36739" y="6013498"/>
            <a:ext cx="4972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225" baseline="14550" dirty="0">
                <a:latin typeface="Calibri"/>
                <a:cs typeface="Calibri"/>
              </a:rPr>
              <a:t>a</a:t>
            </a:r>
            <a:r>
              <a:rPr sz="1600" i="1" spc="-150" dirty="0">
                <a:latin typeface="Calibri"/>
                <a:cs typeface="Calibri"/>
              </a:rPr>
              <a:t>t</a:t>
            </a:r>
            <a:r>
              <a:rPr sz="1600" i="1" spc="1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+3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739" y="6569510"/>
            <a:ext cx="20326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credit:</a:t>
            </a:r>
            <a:r>
              <a:rPr sz="1400" spc="2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Sutton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Barto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6700">
              <a:lnSpc>
                <a:spcPct val="100000"/>
              </a:lnSpc>
              <a:spcBef>
                <a:spcPts val="100"/>
              </a:spcBef>
            </a:pPr>
            <a:r>
              <a:rPr b="0" spc="-20" dirty="0">
                <a:latin typeface="Calibri"/>
                <a:cs typeface="Calibri"/>
              </a:rPr>
              <a:t>Reinforcement</a:t>
            </a:r>
            <a:r>
              <a:rPr b="0" spc="-16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5133" y="1117600"/>
            <a:ext cx="6613732" cy="500856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34083" y="6133782"/>
            <a:ext cx="6249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24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www.youtube.com/watch?v=4cgWya-</a:t>
            </a: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wjgY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659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Calibri"/>
                <a:cs typeface="Calibri"/>
              </a:rPr>
              <a:t>Inverse</a:t>
            </a:r>
            <a:r>
              <a:rPr b="0" spc="-204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Reinforcement</a:t>
            </a:r>
            <a:r>
              <a:rPr b="0" spc="-20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67519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Learn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policy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user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demonstrations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5500" y="1727200"/>
            <a:ext cx="7340600" cy="3594100"/>
            <a:chOff x="825500" y="1727200"/>
            <a:chExt cx="7340600" cy="35941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500" y="1727200"/>
              <a:ext cx="7340600" cy="3594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600" y="1873250"/>
              <a:ext cx="7010400" cy="32591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46150" y="1828800"/>
              <a:ext cx="7099300" cy="3348354"/>
            </a:xfrm>
            <a:custGeom>
              <a:avLst/>
              <a:gdLst/>
              <a:ahLst/>
              <a:cxnLst/>
              <a:rect l="l" t="t" r="r" b="b"/>
              <a:pathLst>
                <a:path w="7099300" h="3348354">
                  <a:moveTo>
                    <a:pt x="0" y="0"/>
                  </a:moveTo>
                  <a:lnTo>
                    <a:pt x="7099300" y="0"/>
                  </a:lnTo>
                  <a:lnTo>
                    <a:pt x="7099300" y="3348079"/>
                  </a:lnTo>
                  <a:lnTo>
                    <a:pt x="0" y="3348079"/>
                  </a:lnTo>
                  <a:lnTo>
                    <a:pt x="0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15610" y="5295582"/>
            <a:ext cx="6223000" cy="119126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270" algn="ctr">
              <a:lnSpc>
                <a:spcPct val="100899"/>
              </a:lnSpc>
              <a:spcBef>
                <a:spcPts val="70"/>
              </a:spcBef>
            </a:pPr>
            <a:r>
              <a:rPr sz="2800" spc="-10" dirty="0">
                <a:latin typeface="Calibri"/>
                <a:cs typeface="Calibri"/>
              </a:rPr>
              <a:t>Stanford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Autonomous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Helicopter </a:t>
            </a:r>
            <a:r>
              <a:rPr sz="24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http://heli.stanford.edu/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www.youtube.com/watch?v=VCdxqn0fcnE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7696" y="2479357"/>
            <a:ext cx="63893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Framing</a:t>
            </a:r>
            <a:r>
              <a:rPr b="0" spc="-114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</a:t>
            </a:r>
            <a:r>
              <a:rPr b="0" spc="-11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Learning</a:t>
            </a:r>
            <a:r>
              <a:rPr b="0" spc="-114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Problem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441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Designing</a:t>
            </a:r>
            <a:r>
              <a:rPr b="0" spc="-10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</a:t>
            </a:r>
            <a:r>
              <a:rPr b="0" spc="-10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Learning</a:t>
            </a:r>
            <a:r>
              <a:rPr b="0" spc="-10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303020"/>
            <a:ext cx="7056755" cy="244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Choose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training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experience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Choose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exactly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what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learned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ts val="2840"/>
              </a:lnSpc>
              <a:spcBef>
                <a:spcPts val="40"/>
              </a:spcBef>
            </a:pPr>
            <a:r>
              <a:rPr sz="2400" dirty="0">
                <a:latin typeface="Arial MT"/>
                <a:cs typeface="Arial MT"/>
              </a:rPr>
              <a:t>–</a:t>
            </a:r>
            <a:r>
              <a:rPr sz="2400" spc="190" dirty="0">
                <a:latin typeface="Arial MT"/>
                <a:cs typeface="Arial MT"/>
              </a:rPr>
              <a:t> </a:t>
            </a:r>
            <a:r>
              <a:rPr sz="2400" dirty="0">
                <a:latin typeface="Calibri"/>
                <a:cs typeface="Calibri"/>
              </a:rPr>
              <a:t>i.e.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Calibri"/>
                <a:cs typeface="Calibri"/>
              </a:rPr>
              <a:t>target</a:t>
            </a:r>
            <a:r>
              <a:rPr sz="2400" b="1" i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i="1" spc="-10" dirty="0">
                <a:solidFill>
                  <a:srgbClr val="FF0000"/>
                </a:solidFill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ts val="3320"/>
              </a:lnSpc>
              <a:buFont typeface="Arial MT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Choose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how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represent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target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355600" marR="5080" indent="-342900">
              <a:lnSpc>
                <a:spcPts val="2700"/>
              </a:lnSpc>
              <a:spcBef>
                <a:spcPts val="680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Choose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learning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algorithm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infer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target 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experience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39887" y="4832350"/>
            <a:ext cx="2178050" cy="979805"/>
            <a:chOff x="1639887" y="4832350"/>
            <a:chExt cx="2178050" cy="979805"/>
          </a:xfrm>
        </p:grpSpPr>
        <p:sp>
          <p:nvSpPr>
            <p:cNvPr id="5" name="object 5"/>
            <p:cNvSpPr/>
            <p:nvPr/>
          </p:nvSpPr>
          <p:spPr>
            <a:xfrm>
              <a:off x="1646237" y="4838700"/>
              <a:ext cx="2165350" cy="967105"/>
            </a:xfrm>
            <a:custGeom>
              <a:avLst/>
              <a:gdLst/>
              <a:ahLst/>
              <a:cxnLst/>
              <a:rect l="l" t="t" r="r" b="b"/>
              <a:pathLst>
                <a:path w="2165350" h="967104">
                  <a:moveTo>
                    <a:pt x="1082675" y="0"/>
                  </a:moveTo>
                  <a:lnTo>
                    <a:pt x="1016721" y="882"/>
                  </a:lnTo>
                  <a:lnTo>
                    <a:pt x="951813" y="3495"/>
                  </a:lnTo>
                  <a:lnTo>
                    <a:pt x="888063" y="7788"/>
                  </a:lnTo>
                  <a:lnTo>
                    <a:pt x="825584" y="13710"/>
                  </a:lnTo>
                  <a:lnTo>
                    <a:pt x="764490" y="21212"/>
                  </a:lnTo>
                  <a:lnTo>
                    <a:pt x="704895" y="30242"/>
                  </a:lnTo>
                  <a:lnTo>
                    <a:pt x="646910" y="40750"/>
                  </a:lnTo>
                  <a:lnTo>
                    <a:pt x="590650" y="52685"/>
                  </a:lnTo>
                  <a:lnTo>
                    <a:pt x="536228" y="65997"/>
                  </a:lnTo>
                  <a:lnTo>
                    <a:pt x="483757" y="80635"/>
                  </a:lnTo>
                  <a:lnTo>
                    <a:pt x="433350" y="96549"/>
                  </a:lnTo>
                  <a:lnTo>
                    <a:pt x="385121" y="113688"/>
                  </a:lnTo>
                  <a:lnTo>
                    <a:pt x="339183" y="132001"/>
                  </a:lnTo>
                  <a:lnTo>
                    <a:pt x="295648" y="151438"/>
                  </a:lnTo>
                  <a:lnTo>
                    <a:pt x="254631" y="171949"/>
                  </a:lnTo>
                  <a:lnTo>
                    <a:pt x="216245" y="193482"/>
                  </a:lnTo>
                  <a:lnTo>
                    <a:pt x="180602" y="215988"/>
                  </a:lnTo>
                  <a:lnTo>
                    <a:pt x="147817" y="239415"/>
                  </a:lnTo>
                  <a:lnTo>
                    <a:pt x="118001" y="263714"/>
                  </a:lnTo>
                  <a:lnTo>
                    <a:pt x="67734" y="314722"/>
                  </a:lnTo>
                  <a:lnTo>
                    <a:pt x="30708" y="368607"/>
                  </a:lnTo>
                  <a:lnTo>
                    <a:pt x="7828" y="424966"/>
                  </a:lnTo>
                  <a:lnTo>
                    <a:pt x="0" y="483393"/>
                  </a:lnTo>
                  <a:lnTo>
                    <a:pt x="1975" y="512840"/>
                  </a:lnTo>
                  <a:lnTo>
                    <a:pt x="17443" y="570284"/>
                  </a:lnTo>
                  <a:lnTo>
                    <a:pt x="47510" y="625457"/>
                  </a:lnTo>
                  <a:lnTo>
                    <a:pt x="91269" y="677954"/>
                  </a:lnTo>
                  <a:lnTo>
                    <a:pt x="147817" y="727372"/>
                  </a:lnTo>
                  <a:lnTo>
                    <a:pt x="180602" y="750799"/>
                  </a:lnTo>
                  <a:lnTo>
                    <a:pt x="216245" y="773305"/>
                  </a:lnTo>
                  <a:lnTo>
                    <a:pt x="254631" y="794838"/>
                  </a:lnTo>
                  <a:lnTo>
                    <a:pt x="295648" y="815349"/>
                  </a:lnTo>
                  <a:lnTo>
                    <a:pt x="339183" y="834786"/>
                  </a:lnTo>
                  <a:lnTo>
                    <a:pt x="385121" y="853099"/>
                  </a:lnTo>
                  <a:lnTo>
                    <a:pt x="433350" y="870238"/>
                  </a:lnTo>
                  <a:lnTo>
                    <a:pt x="483757" y="886152"/>
                  </a:lnTo>
                  <a:lnTo>
                    <a:pt x="536228" y="900790"/>
                  </a:lnTo>
                  <a:lnTo>
                    <a:pt x="590650" y="914102"/>
                  </a:lnTo>
                  <a:lnTo>
                    <a:pt x="646910" y="926037"/>
                  </a:lnTo>
                  <a:lnTo>
                    <a:pt x="704895" y="936545"/>
                  </a:lnTo>
                  <a:lnTo>
                    <a:pt x="764490" y="945575"/>
                  </a:lnTo>
                  <a:lnTo>
                    <a:pt x="825584" y="953077"/>
                  </a:lnTo>
                  <a:lnTo>
                    <a:pt x="888063" y="958999"/>
                  </a:lnTo>
                  <a:lnTo>
                    <a:pt x="951813" y="963292"/>
                  </a:lnTo>
                  <a:lnTo>
                    <a:pt x="1016721" y="965905"/>
                  </a:lnTo>
                  <a:lnTo>
                    <a:pt x="1082675" y="966788"/>
                  </a:lnTo>
                  <a:lnTo>
                    <a:pt x="1148628" y="965905"/>
                  </a:lnTo>
                  <a:lnTo>
                    <a:pt x="1213537" y="963292"/>
                  </a:lnTo>
                  <a:lnTo>
                    <a:pt x="1277287" y="958999"/>
                  </a:lnTo>
                  <a:lnTo>
                    <a:pt x="1339765" y="953077"/>
                  </a:lnTo>
                  <a:lnTo>
                    <a:pt x="1400859" y="945575"/>
                  </a:lnTo>
                  <a:lnTo>
                    <a:pt x="1460455" y="936545"/>
                  </a:lnTo>
                  <a:lnTo>
                    <a:pt x="1518440" y="926037"/>
                  </a:lnTo>
                  <a:lnTo>
                    <a:pt x="1574700" y="914102"/>
                  </a:lnTo>
                  <a:lnTo>
                    <a:pt x="1629122" y="900790"/>
                  </a:lnTo>
                  <a:lnTo>
                    <a:pt x="1681593" y="886152"/>
                  </a:lnTo>
                  <a:lnTo>
                    <a:pt x="1732000" y="870238"/>
                  </a:lnTo>
                  <a:lnTo>
                    <a:pt x="1780229" y="853099"/>
                  </a:lnTo>
                  <a:lnTo>
                    <a:pt x="1826167" y="834786"/>
                  </a:lnTo>
                  <a:lnTo>
                    <a:pt x="1869702" y="815349"/>
                  </a:lnTo>
                  <a:lnTo>
                    <a:pt x="1910719" y="794838"/>
                  </a:lnTo>
                  <a:lnTo>
                    <a:pt x="1949105" y="773305"/>
                  </a:lnTo>
                  <a:lnTo>
                    <a:pt x="1984748" y="750799"/>
                  </a:lnTo>
                  <a:lnTo>
                    <a:pt x="2017534" y="727372"/>
                  </a:lnTo>
                  <a:lnTo>
                    <a:pt x="2047349" y="703073"/>
                  </a:lnTo>
                  <a:lnTo>
                    <a:pt x="2097616" y="652065"/>
                  </a:lnTo>
                  <a:lnTo>
                    <a:pt x="2134642" y="598180"/>
                  </a:lnTo>
                  <a:lnTo>
                    <a:pt x="2157523" y="541821"/>
                  </a:lnTo>
                  <a:lnTo>
                    <a:pt x="2165351" y="483393"/>
                  </a:lnTo>
                  <a:lnTo>
                    <a:pt x="2163375" y="453946"/>
                  </a:lnTo>
                  <a:lnTo>
                    <a:pt x="2147907" y="396503"/>
                  </a:lnTo>
                  <a:lnTo>
                    <a:pt x="2117841" y="341330"/>
                  </a:lnTo>
                  <a:lnTo>
                    <a:pt x="2074081" y="288833"/>
                  </a:lnTo>
                  <a:lnTo>
                    <a:pt x="2017534" y="239415"/>
                  </a:lnTo>
                  <a:lnTo>
                    <a:pt x="1984748" y="215988"/>
                  </a:lnTo>
                  <a:lnTo>
                    <a:pt x="1949105" y="193482"/>
                  </a:lnTo>
                  <a:lnTo>
                    <a:pt x="1910719" y="171949"/>
                  </a:lnTo>
                  <a:lnTo>
                    <a:pt x="1869702" y="151438"/>
                  </a:lnTo>
                  <a:lnTo>
                    <a:pt x="1826167" y="132001"/>
                  </a:lnTo>
                  <a:lnTo>
                    <a:pt x="1780229" y="113688"/>
                  </a:lnTo>
                  <a:lnTo>
                    <a:pt x="1732000" y="96549"/>
                  </a:lnTo>
                  <a:lnTo>
                    <a:pt x="1681593" y="80635"/>
                  </a:lnTo>
                  <a:lnTo>
                    <a:pt x="1629122" y="65997"/>
                  </a:lnTo>
                  <a:lnTo>
                    <a:pt x="1574700" y="52685"/>
                  </a:lnTo>
                  <a:lnTo>
                    <a:pt x="1518440" y="40750"/>
                  </a:lnTo>
                  <a:lnTo>
                    <a:pt x="1460455" y="30242"/>
                  </a:lnTo>
                  <a:lnTo>
                    <a:pt x="1400859" y="21212"/>
                  </a:lnTo>
                  <a:lnTo>
                    <a:pt x="1339765" y="13710"/>
                  </a:lnTo>
                  <a:lnTo>
                    <a:pt x="1277287" y="7788"/>
                  </a:lnTo>
                  <a:lnTo>
                    <a:pt x="1213537" y="3495"/>
                  </a:lnTo>
                  <a:lnTo>
                    <a:pt x="1148628" y="882"/>
                  </a:lnTo>
                  <a:lnTo>
                    <a:pt x="10826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6237" y="4838700"/>
              <a:ext cx="2165350" cy="967105"/>
            </a:xfrm>
            <a:custGeom>
              <a:avLst/>
              <a:gdLst/>
              <a:ahLst/>
              <a:cxnLst/>
              <a:rect l="l" t="t" r="r" b="b"/>
              <a:pathLst>
                <a:path w="2165350" h="967104">
                  <a:moveTo>
                    <a:pt x="0" y="483394"/>
                  </a:moveTo>
                  <a:lnTo>
                    <a:pt x="7828" y="424966"/>
                  </a:lnTo>
                  <a:lnTo>
                    <a:pt x="30708" y="368607"/>
                  </a:lnTo>
                  <a:lnTo>
                    <a:pt x="67734" y="314722"/>
                  </a:lnTo>
                  <a:lnTo>
                    <a:pt x="118001" y="263714"/>
                  </a:lnTo>
                  <a:lnTo>
                    <a:pt x="147816" y="239415"/>
                  </a:lnTo>
                  <a:lnTo>
                    <a:pt x="180602" y="215988"/>
                  </a:lnTo>
                  <a:lnTo>
                    <a:pt x="216245" y="193482"/>
                  </a:lnTo>
                  <a:lnTo>
                    <a:pt x="254631" y="171949"/>
                  </a:lnTo>
                  <a:lnTo>
                    <a:pt x="295648" y="151438"/>
                  </a:lnTo>
                  <a:lnTo>
                    <a:pt x="339182" y="132001"/>
                  </a:lnTo>
                  <a:lnTo>
                    <a:pt x="385121" y="113688"/>
                  </a:lnTo>
                  <a:lnTo>
                    <a:pt x="433350" y="96549"/>
                  </a:lnTo>
                  <a:lnTo>
                    <a:pt x="483757" y="80635"/>
                  </a:lnTo>
                  <a:lnTo>
                    <a:pt x="536228" y="65997"/>
                  </a:lnTo>
                  <a:lnTo>
                    <a:pt x="590650" y="52685"/>
                  </a:lnTo>
                  <a:lnTo>
                    <a:pt x="646910" y="40750"/>
                  </a:lnTo>
                  <a:lnTo>
                    <a:pt x="704894" y="30242"/>
                  </a:lnTo>
                  <a:lnTo>
                    <a:pt x="764490" y="21212"/>
                  </a:lnTo>
                  <a:lnTo>
                    <a:pt x="825584" y="13710"/>
                  </a:lnTo>
                  <a:lnTo>
                    <a:pt x="888062" y="7788"/>
                  </a:lnTo>
                  <a:lnTo>
                    <a:pt x="951812" y="3495"/>
                  </a:lnTo>
                  <a:lnTo>
                    <a:pt x="1016721" y="882"/>
                  </a:lnTo>
                  <a:lnTo>
                    <a:pt x="1082675" y="0"/>
                  </a:lnTo>
                  <a:lnTo>
                    <a:pt x="1148628" y="882"/>
                  </a:lnTo>
                  <a:lnTo>
                    <a:pt x="1213537" y="3495"/>
                  </a:lnTo>
                  <a:lnTo>
                    <a:pt x="1277287" y="7788"/>
                  </a:lnTo>
                  <a:lnTo>
                    <a:pt x="1339765" y="13710"/>
                  </a:lnTo>
                  <a:lnTo>
                    <a:pt x="1400859" y="21212"/>
                  </a:lnTo>
                  <a:lnTo>
                    <a:pt x="1460455" y="30242"/>
                  </a:lnTo>
                  <a:lnTo>
                    <a:pt x="1518439" y="40750"/>
                  </a:lnTo>
                  <a:lnTo>
                    <a:pt x="1574699" y="52685"/>
                  </a:lnTo>
                  <a:lnTo>
                    <a:pt x="1629121" y="65997"/>
                  </a:lnTo>
                  <a:lnTo>
                    <a:pt x="1681592" y="80635"/>
                  </a:lnTo>
                  <a:lnTo>
                    <a:pt x="1731999" y="96549"/>
                  </a:lnTo>
                  <a:lnTo>
                    <a:pt x="1780228" y="113688"/>
                  </a:lnTo>
                  <a:lnTo>
                    <a:pt x="1826167" y="132001"/>
                  </a:lnTo>
                  <a:lnTo>
                    <a:pt x="1869701" y="151438"/>
                  </a:lnTo>
                  <a:lnTo>
                    <a:pt x="1910718" y="171949"/>
                  </a:lnTo>
                  <a:lnTo>
                    <a:pt x="1949104" y="193482"/>
                  </a:lnTo>
                  <a:lnTo>
                    <a:pt x="1984747" y="215988"/>
                  </a:lnTo>
                  <a:lnTo>
                    <a:pt x="2017533" y="239415"/>
                  </a:lnTo>
                  <a:lnTo>
                    <a:pt x="2047348" y="263714"/>
                  </a:lnTo>
                  <a:lnTo>
                    <a:pt x="2097615" y="314722"/>
                  </a:lnTo>
                  <a:lnTo>
                    <a:pt x="2134641" y="368607"/>
                  </a:lnTo>
                  <a:lnTo>
                    <a:pt x="2157521" y="424966"/>
                  </a:lnTo>
                  <a:lnTo>
                    <a:pt x="2165350" y="483394"/>
                  </a:lnTo>
                  <a:lnTo>
                    <a:pt x="2163374" y="512841"/>
                  </a:lnTo>
                  <a:lnTo>
                    <a:pt x="2147906" y="570284"/>
                  </a:lnTo>
                  <a:lnTo>
                    <a:pt x="2117840" y="625457"/>
                  </a:lnTo>
                  <a:lnTo>
                    <a:pt x="2074080" y="677954"/>
                  </a:lnTo>
                  <a:lnTo>
                    <a:pt x="2017533" y="727372"/>
                  </a:lnTo>
                  <a:lnTo>
                    <a:pt x="1984747" y="750799"/>
                  </a:lnTo>
                  <a:lnTo>
                    <a:pt x="1949104" y="773305"/>
                  </a:lnTo>
                  <a:lnTo>
                    <a:pt x="1910718" y="794838"/>
                  </a:lnTo>
                  <a:lnTo>
                    <a:pt x="1869701" y="815349"/>
                  </a:lnTo>
                  <a:lnTo>
                    <a:pt x="1826167" y="834786"/>
                  </a:lnTo>
                  <a:lnTo>
                    <a:pt x="1780228" y="853099"/>
                  </a:lnTo>
                  <a:lnTo>
                    <a:pt x="1731999" y="870238"/>
                  </a:lnTo>
                  <a:lnTo>
                    <a:pt x="1681592" y="886152"/>
                  </a:lnTo>
                  <a:lnTo>
                    <a:pt x="1629121" y="900790"/>
                  </a:lnTo>
                  <a:lnTo>
                    <a:pt x="1574699" y="914102"/>
                  </a:lnTo>
                  <a:lnTo>
                    <a:pt x="1518439" y="926037"/>
                  </a:lnTo>
                  <a:lnTo>
                    <a:pt x="1460455" y="936545"/>
                  </a:lnTo>
                  <a:lnTo>
                    <a:pt x="1400859" y="945575"/>
                  </a:lnTo>
                  <a:lnTo>
                    <a:pt x="1339765" y="953077"/>
                  </a:lnTo>
                  <a:lnTo>
                    <a:pt x="1277287" y="958999"/>
                  </a:lnTo>
                  <a:lnTo>
                    <a:pt x="1213537" y="963292"/>
                  </a:lnTo>
                  <a:lnTo>
                    <a:pt x="1148628" y="965905"/>
                  </a:lnTo>
                  <a:lnTo>
                    <a:pt x="1082675" y="966788"/>
                  </a:lnTo>
                  <a:lnTo>
                    <a:pt x="1016721" y="965905"/>
                  </a:lnTo>
                  <a:lnTo>
                    <a:pt x="951812" y="963292"/>
                  </a:lnTo>
                  <a:lnTo>
                    <a:pt x="888062" y="958999"/>
                  </a:lnTo>
                  <a:lnTo>
                    <a:pt x="825584" y="953077"/>
                  </a:lnTo>
                  <a:lnTo>
                    <a:pt x="764490" y="945575"/>
                  </a:lnTo>
                  <a:lnTo>
                    <a:pt x="704894" y="936545"/>
                  </a:lnTo>
                  <a:lnTo>
                    <a:pt x="646910" y="926037"/>
                  </a:lnTo>
                  <a:lnTo>
                    <a:pt x="590650" y="914102"/>
                  </a:lnTo>
                  <a:lnTo>
                    <a:pt x="536228" y="900790"/>
                  </a:lnTo>
                  <a:lnTo>
                    <a:pt x="483757" y="886152"/>
                  </a:lnTo>
                  <a:lnTo>
                    <a:pt x="433350" y="870238"/>
                  </a:lnTo>
                  <a:lnTo>
                    <a:pt x="385121" y="853099"/>
                  </a:lnTo>
                  <a:lnTo>
                    <a:pt x="339182" y="834786"/>
                  </a:lnTo>
                  <a:lnTo>
                    <a:pt x="295648" y="815349"/>
                  </a:lnTo>
                  <a:lnTo>
                    <a:pt x="254631" y="794838"/>
                  </a:lnTo>
                  <a:lnTo>
                    <a:pt x="216245" y="773305"/>
                  </a:lnTo>
                  <a:lnTo>
                    <a:pt x="180602" y="750799"/>
                  </a:lnTo>
                  <a:lnTo>
                    <a:pt x="147816" y="727372"/>
                  </a:lnTo>
                  <a:lnTo>
                    <a:pt x="118001" y="703073"/>
                  </a:lnTo>
                  <a:lnTo>
                    <a:pt x="67734" y="652065"/>
                  </a:lnTo>
                  <a:lnTo>
                    <a:pt x="30708" y="598180"/>
                  </a:lnTo>
                  <a:lnTo>
                    <a:pt x="7828" y="541821"/>
                  </a:lnTo>
                  <a:lnTo>
                    <a:pt x="0" y="48339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40646" y="5022373"/>
            <a:ext cx="130619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spc="-10" dirty="0">
                <a:latin typeface="Calibri"/>
                <a:cs typeface="Calibri"/>
              </a:rPr>
              <a:t>Environment/ Experience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05400" y="4305300"/>
            <a:ext cx="2171700" cy="609600"/>
            <a:chOff x="5105400" y="4305300"/>
            <a:chExt cx="2171700" cy="6096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3500" y="4305300"/>
              <a:ext cx="2133600" cy="5461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400" y="4305300"/>
              <a:ext cx="1117600" cy="609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3350" y="4349750"/>
              <a:ext cx="1993900" cy="4095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213350" y="4349750"/>
            <a:ext cx="1993900" cy="409575"/>
          </a:xfrm>
          <a:prstGeom prst="rect">
            <a:avLst/>
          </a:prstGeom>
          <a:ln w="12700">
            <a:solidFill>
              <a:srgbClr val="4A7EBB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430"/>
              </a:spcBef>
            </a:pPr>
            <a:r>
              <a:rPr sz="1800" spc="-10" dirty="0">
                <a:latin typeface="Calibri"/>
                <a:cs typeface="Calibri"/>
              </a:rPr>
              <a:t>Learner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04236" y="4522787"/>
            <a:ext cx="3352800" cy="1122680"/>
            <a:chOff x="3804236" y="4522787"/>
            <a:chExt cx="3352800" cy="1122680"/>
          </a:xfrm>
        </p:grpSpPr>
        <p:sp>
          <p:nvSpPr>
            <p:cNvPr id="14" name="object 14"/>
            <p:cNvSpPr/>
            <p:nvPr/>
          </p:nvSpPr>
          <p:spPr>
            <a:xfrm>
              <a:off x="3804236" y="4522787"/>
              <a:ext cx="1341120" cy="812800"/>
            </a:xfrm>
            <a:custGeom>
              <a:avLst/>
              <a:gdLst/>
              <a:ahLst/>
              <a:cxnLst/>
              <a:rect l="l" t="t" r="r" b="b"/>
              <a:pathLst>
                <a:path w="1341120" h="812800">
                  <a:moveTo>
                    <a:pt x="1340850" y="0"/>
                  </a:moveTo>
                  <a:lnTo>
                    <a:pt x="1245289" y="7350"/>
                  </a:lnTo>
                  <a:lnTo>
                    <a:pt x="1259992" y="31854"/>
                  </a:lnTo>
                  <a:lnTo>
                    <a:pt x="0" y="787849"/>
                  </a:lnTo>
                  <a:lnTo>
                    <a:pt x="14701" y="812351"/>
                  </a:lnTo>
                  <a:lnTo>
                    <a:pt x="1274693" y="56357"/>
                  </a:lnTo>
                  <a:lnTo>
                    <a:pt x="1289395" y="80859"/>
                  </a:lnTo>
                  <a:lnTo>
                    <a:pt x="13408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99075" y="5102225"/>
              <a:ext cx="1851025" cy="536575"/>
            </a:xfrm>
            <a:custGeom>
              <a:avLst/>
              <a:gdLst/>
              <a:ahLst/>
              <a:cxnLst/>
              <a:rect l="l" t="t" r="r" b="b"/>
              <a:pathLst>
                <a:path w="1851025" h="536575">
                  <a:moveTo>
                    <a:pt x="925512" y="0"/>
                  </a:moveTo>
                  <a:lnTo>
                    <a:pt x="853184" y="807"/>
                  </a:lnTo>
                  <a:lnTo>
                    <a:pt x="782378" y="3188"/>
                  </a:lnTo>
                  <a:lnTo>
                    <a:pt x="713300" y="7085"/>
                  </a:lnTo>
                  <a:lnTo>
                    <a:pt x="646157" y="12437"/>
                  </a:lnTo>
                  <a:lnTo>
                    <a:pt x="581153" y="19185"/>
                  </a:lnTo>
                  <a:lnTo>
                    <a:pt x="518495" y="27269"/>
                  </a:lnTo>
                  <a:lnTo>
                    <a:pt x="458388" y="36629"/>
                  </a:lnTo>
                  <a:lnTo>
                    <a:pt x="401038" y="47205"/>
                  </a:lnTo>
                  <a:lnTo>
                    <a:pt x="346651" y="58939"/>
                  </a:lnTo>
                  <a:lnTo>
                    <a:pt x="295432" y="71771"/>
                  </a:lnTo>
                  <a:lnTo>
                    <a:pt x="247588" y="85640"/>
                  </a:lnTo>
                  <a:lnTo>
                    <a:pt x="203324" y="100487"/>
                  </a:lnTo>
                  <a:lnTo>
                    <a:pt x="162846" y="116253"/>
                  </a:lnTo>
                  <a:lnTo>
                    <a:pt x="126359" y="132877"/>
                  </a:lnTo>
                  <a:lnTo>
                    <a:pt x="66183" y="168464"/>
                  </a:lnTo>
                  <a:lnTo>
                    <a:pt x="24443" y="206771"/>
                  </a:lnTo>
                  <a:lnTo>
                    <a:pt x="2784" y="247321"/>
                  </a:lnTo>
                  <a:lnTo>
                    <a:pt x="0" y="268287"/>
                  </a:lnTo>
                  <a:lnTo>
                    <a:pt x="2784" y="289253"/>
                  </a:lnTo>
                  <a:lnTo>
                    <a:pt x="24443" y="329803"/>
                  </a:lnTo>
                  <a:lnTo>
                    <a:pt x="66183" y="368110"/>
                  </a:lnTo>
                  <a:lnTo>
                    <a:pt x="126359" y="403697"/>
                  </a:lnTo>
                  <a:lnTo>
                    <a:pt x="162846" y="420321"/>
                  </a:lnTo>
                  <a:lnTo>
                    <a:pt x="203324" y="436087"/>
                  </a:lnTo>
                  <a:lnTo>
                    <a:pt x="247588" y="450934"/>
                  </a:lnTo>
                  <a:lnTo>
                    <a:pt x="295432" y="464803"/>
                  </a:lnTo>
                  <a:lnTo>
                    <a:pt x="346651" y="477635"/>
                  </a:lnTo>
                  <a:lnTo>
                    <a:pt x="401038" y="489369"/>
                  </a:lnTo>
                  <a:lnTo>
                    <a:pt x="458388" y="499945"/>
                  </a:lnTo>
                  <a:lnTo>
                    <a:pt x="518495" y="509305"/>
                  </a:lnTo>
                  <a:lnTo>
                    <a:pt x="581153" y="517389"/>
                  </a:lnTo>
                  <a:lnTo>
                    <a:pt x="646157" y="524137"/>
                  </a:lnTo>
                  <a:lnTo>
                    <a:pt x="713300" y="529489"/>
                  </a:lnTo>
                  <a:lnTo>
                    <a:pt x="782378" y="533386"/>
                  </a:lnTo>
                  <a:lnTo>
                    <a:pt x="853184" y="535767"/>
                  </a:lnTo>
                  <a:lnTo>
                    <a:pt x="925512" y="536575"/>
                  </a:lnTo>
                  <a:lnTo>
                    <a:pt x="997840" y="535767"/>
                  </a:lnTo>
                  <a:lnTo>
                    <a:pt x="1068646" y="533386"/>
                  </a:lnTo>
                  <a:lnTo>
                    <a:pt x="1137724" y="529489"/>
                  </a:lnTo>
                  <a:lnTo>
                    <a:pt x="1204867" y="524137"/>
                  </a:lnTo>
                  <a:lnTo>
                    <a:pt x="1269871" y="517389"/>
                  </a:lnTo>
                  <a:lnTo>
                    <a:pt x="1332529" y="509305"/>
                  </a:lnTo>
                  <a:lnTo>
                    <a:pt x="1392636" y="499945"/>
                  </a:lnTo>
                  <a:lnTo>
                    <a:pt x="1449986" y="489369"/>
                  </a:lnTo>
                  <a:lnTo>
                    <a:pt x="1504373" y="477635"/>
                  </a:lnTo>
                  <a:lnTo>
                    <a:pt x="1555592" y="464803"/>
                  </a:lnTo>
                  <a:lnTo>
                    <a:pt x="1603436" y="450934"/>
                  </a:lnTo>
                  <a:lnTo>
                    <a:pt x="1647700" y="436087"/>
                  </a:lnTo>
                  <a:lnTo>
                    <a:pt x="1688178" y="420321"/>
                  </a:lnTo>
                  <a:lnTo>
                    <a:pt x="1724665" y="403697"/>
                  </a:lnTo>
                  <a:lnTo>
                    <a:pt x="1784841" y="368110"/>
                  </a:lnTo>
                  <a:lnTo>
                    <a:pt x="1826581" y="329803"/>
                  </a:lnTo>
                  <a:lnTo>
                    <a:pt x="1848240" y="289253"/>
                  </a:lnTo>
                  <a:lnTo>
                    <a:pt x="1851025" y="268287"/>
                  </a:lnTo>
                  <a:lnTo>
                    <a:pt x="1848240" y="247321"/>
                  </a:lnTo>
                  <a:lnTo>
                    <a:pt x="1826581" y="206771"/>
                  </a:lnTo>
                  <a:lnTo>
                    <a:pt x="1784841" y="168464"/>
                  </a:lnTo>
                  <a:lnTo>
                    <a:pt x="1724665" y="132877"/>
                  </a:lnTo>
                  <a:lnTo>
                    <a:pt x="1688178" y="116253"/>
                  </a:lnTo>
                  <a:lnTo>
                    <a:pt x="1647700" y="100487"/>
                  </a:lnTo>
                  <a:lnTo>
                    <a:pt x="1603436" y="85640"/>
                  </a:lnTo>
                  <a:lnTo>
                    <a:pt x="1555592" y="71771"/>
                  </a:lnTo>
                  <a:lnTo>
                    <a:pt x="1504373" y="58939"/>
                  </a:lnTo>
                  <a:lnTo>
                    <a:pt x="1449986" y="47205"/>
                  </a:lnTo>
                  <a:lnTo>
                    <a:pt x="1392636" y="36629"/>
                  </a:lnTo>
                  <a:lnTo>
                    <a:pt x="1332529" y="27269"/>
                  </a:lnTo>
                  <a:lnTo>
                    <a:pt x="1269871" y="19185"/>
                  </a:lnTo>
                  <a:lnTo>
                    <a:pt x="1204867" y="12437"/>
                  </a:lnTo>
                  <a:lnTo>
                    <a:pt x="1137724" y="7085"/>
                  </a:lnTo>
                  <a:lnTo>
                    <a:pt x="1068646" y="3188"/>
                  </a:lnTo>
                  <a:lnTo>
                    <a:pt x="997840" y="807"/>
                  </a:lnTo>
                  <a:lnTo>
                    <a:pt x="9255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99075" y="5102225"/>
              <a:ext cx="1851025" cy="536575"/>
            </a:xfrm>
            <a:custGeom>
              <a:avLst/>
              <a:gdLst/>
              <a:ahLst/>
              <a:cxnLst/>
              <a:rect l="l" t="t" r="r" b="b"/>
              <a:pathLst>
                <a:path w="1851025" h="536575">
                  <a:moveTo>
                    <a:pt x="0" y="268287"/>
                  </a:moveTo>
                  <a:lnTo>
                    <a:pt x="11000" y="226795"/>
                  </a:lnTo>
                  <a:lnTo>
                    <a:pt x="42906" y="187308"/>
                  </a:lnTo>
                  <a:lnTo>
                    <a:pt x="94070" y="150301"/>
                  </a:lnTo>
                  <a:lnTo>
                    <a:pt x="162846" y="116253"/>
                  </a:lnTo>
                  <a:lnTo>
                    <a:pt x="203324" y="100487"/>
                  </a:lnTo>
                  <a:lnTo>
                    <a:pt x="247588" y="85640"/>
                  </a:lnTo>
                  <a:lnTo>
                    <a:pt x="295433" y="71771"/>
                  </a:lnTo>
                  <a:lnTo>
                    <a:pt x="346651" y="58939"/>
                  </a:lnTo>
                  <a:lnTo>
                    <a:pt x="401038" y="47205"/>
                  </a:lnTo>
                  <a:lnTo>
                    <a:pt x="458388" y="36629"/>
                  </a:lnTo>
                  <a:lnTo>
                    <a:pt x="518495" y="27269"/>
                  </a:lnTo>
                  <a:lnTo>
                    <a:pt x="581153" y="19185"/>
                  </a:lnTo>
                  <a:lnTo>
                    <a:pt x="646157" y="12437"/>
                  </a:lnTo>
                  <a:lnTo>
                    <a:pt x="713300" y="7085"/>
                  </a:lnTo>
                  <a:lnTo>
                    <a:pt x="782378" y="3188"/>
                  </a:lnTo>
                  <a:lnTo>
                    <a:pt x="853184" y="807"/>
                  </a:lnTo>
                  <a:lnTo>
                    <a:pt x="925512" y="0"/>
                  </a:lnTo>
                  <a:lnTo>
                    <a:pt x="997840" y="807"/>
                  </a:lnTo>
                  <a:lnTo>
                    <a:pt x="1068646" y="3188"/>
                  </a:lnTo>
                  <a:lnTo>
                    <a:pt x="1137724" y="7085"/>
                  </a:lnTo>
                  <a:lnTo>
                    <a:pt x="1204867" y="12437"/>
                  </a:lnTo>
                  <a:lnTo>
                    <a:pt x="1269871" y="19185"/>
                  </a:lnTo>
                  <a:lnTo>
                    <a:pt x="1332529" y="27269"/>
                  </a:lnTo>
                  <a:lnTo>
                    <a:pt x="1392636" y="36629"/>
                  </a:lnTo>
                  <a:lnTo>
                    <a:pt x="1449986" y="47205"/>
                  </a:lnTo>
                  <a:lnTo>
                    <a:pt x="1504373" y="58939"/>
                  </a:lnTo>
                  <a:lnTo>
                    <a:pt x="1555591" y="71771"/>
                  </a:lnTo>
                  <a:lnTo>
                    <a:pt x="1603436" y="85640"/>
                  </a:lnTo>
                  <a:lnTo>
                    <a:pt x="1647700" y="100487"/>
                  </a:lnTo>
                  <a:lnTo>
                    <a:pt x="1688178" y="116253"/>
                  </a:lnTo>
                  <a:lnTo>
                    <a:pt x="1724665" y="132877"/>
                  </a:lnTo>
                  <a:lnTo>
                    <a:pt x="1784841" y="168464"/>
                  </a:lnTo>
                  <a:lnTo>
                    <a:pt x="1826581" y="206771"/>
                  </a:lnTo>
                  <a:lnTo>
                    <a:pt x="1848240" y="247320"/>
                  </a:lnTo>
                  <a:lnTo>
                    <a:pt x="1851025" y="268287"/>
                  </a:lnTo>
                  <a:lnTo>
                    <a:pt x="1848240" y="289254"/>
                  </a:lnTo>
                  <a:lnTo>
                    <a:pt x="1826581" y="329803"/>
                  </a:lnTo>
                  <a:lnTo>
                    <a:pt x="1784841" y="368110"/>
                  </a:lnTo>
                  <a:lnTo>
                    <a:pt x="1724665" y="403697"/>
                  </a:lnTo>
                  <a:lnTo>
                    <a:pt x="1688178" y="420321"/>
                  </a:lnTo>
                  <a:lnTo>
                    <a:pt x="1647700" y="436087"/>
                  </a:lnTo>
                  <a:lnTo>
                    <a:pt x="1603436" y="450934"/>
                  </a:lnTo>
                  <a:lnTo>
                    <a:pt x="1555591" y="464803"/>
                  </a:lnTo>
                  <a:lnTo>
                    <a:pt x="1504373" y="477635"/>
                  </a:lnTo>
                  <a:lnTo>
                    <a:pt x="1449986" y="489369"/>
                  </a:lnTo>
                  <a:lnTo>
                    <a:pt x="1392636" y="499945"/>
                  </a:lnTo>
                  <a:lnTo>
                    <a:pt x="1332529" y="509305"/>
                  </a:lnTo>
                  <a:lnTo>
                    <a:pt x="1269871" y="517389"/>
                  </a:lnTo>
                  <a:lnTo>
                    <a:pt x="1204867" y="524137"/>
                  </a:lnTo>
                  <a:lnTo>
                    <a:pt x="1137724" y="529489"/>
                  </a:lnTo>
                  <a:lnTo>
                    <a:pt x="1068646" y="533386"/>
                  </a:lnTo>
                  <a:lnTo>
                    <a:pt x="997840" y="535767"/>
                  </a:lnTo>
                  <a:lnTo>
                    <a:pt x="925512" y="536575"/>
                  </a:lnTo>
                  <a:lnTo>
                    <a:pt x="853184" y="535767"/>
                  </a:lnTo>
                  <a:lnTo>
                    <a:pt x="782378" y="533386"/>
                  </a:lnTo>
                  <a:lnTo>
                    <a:pt x="713300" y="529489"/>
                  </a:lnTo>
                  <a:lnTo>
                    <a:pt x="646157" y="524137"/>
                  </a:lnTo>
                  <a:lnTo>
                    <a:pt x="581153" y="517389"/>
                  </a:lnTo>
                  <a:lnTo>
                    <a:pt x="518495" y="509305"/>
                  </a:lnTo>
                  <a:lnTo>
                    <a:pt x="458388" y="499945"/>
                  </a:lnTo>
                  <a:lnTo>
                    <a:pt x="401038" y="489369"/>
                  </a:lnTo>
                  <a:lnTo>
                    <a:pt x="346651" y="477635"/>
                  </a:lnTo>
                  <a:lnTo>
                    <a:pt x="295433" y="464803"/>
                  </a:lnTo>
                  <a:lnTo>
                    <a:pt x="247588" y="450934"/>
                  </a:lnTo>
                  <a:lnTo>
                    <a:pt x="203324" y="436087"/>
                  </a:lnTo>
                  <a:lnTo>
                    <a:pt x="162846" y="420321"/>
                  </a:lnTo>
                  <a:lnTo>
                    <a:pt x="126359" y="403697"/>
                  </a:lnTo>
                  <a:lnTo>
                    <a:pt x="66183" y="368110"/>
                  </a:lnTo>
                  <a:lnTo>
                    <a:pt x="24443" y="329803"/>
                  </a:lnTo>
                  <a:lnTo>
                    <a:pt x="2784" y="289254"/>
                  </a:lnTo>
                  <a:lnTo>
                    <a:pt x="0" y="26828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647451" y="5207952"/>
            <a:ext cx="1052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Knowledge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105400" y="5918200"/>
            <a:ext cx="2171700" cy="901700"/>
            <a:chOff x="5105400" y="5918200"/>
            <a:chExt cx="2171700" cy="90170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6200" y="5918200"/>
              <a:ext cx="2120900" cy="863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5400" y="5943600"/>
              <a:ext cx="1600200" cy="876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9700" y="5972175"/>
              <a:ext cx="1993900" cy="71437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219700" y="5972175"/>
            <a:ext cx="1993900" cy="714375"/>
          </a:xfrm>
          <a:prstGeom prst="rect">
            <a:avLst/>
          </a:prstGeom>
          <a:ln w="12700">
            <a:solidFill>
              <a:srgbClr val="4A7EBB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89535" marR="700405">
              <a:lnSpc>
                <a:spcPts val="2100"/>
              </a:lnSpc>
              <a:spcBef>
                <a:spcPts val="670"/>
              </a:spcBef>
            </a:pPr>
            <a:r>
              <a:rPr sz="1800" spc="-10" dirty="0">
                <a:latin typeface="Calibri"/>
                <a:cs typeface="Calibri"/>
              </a:rPr>
              <a:t>Performance Element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03269" y="4758740"/>
            <a:ext cx="2460625" cy="1570990"/>
          </a:xfrm>
          <a:custGeom>
            <a:avLst/>
            <a:gdLst/>
            <a:ahLst/>
            <a:cxnLst/>
            <a:rect l="l" t="t" r="r" b="b"/>
            <a:pathLst>
              <a:path w="2460625" h="1570989">
                <a:moveTo>
                  <a:pt x="1416431" y="1570634"/>
                </a:moveTo>
                <a:lnTo>
                  <a:pt x="1371612" y="1485912"/>
                </a:lnTo>
                <a:lnTo>
                  <a:pt x="1354988" y="1509153"/>
                </a:lnTo>
                <a:lnTo>
                  <a:pt x="16624" y="552526"/>
                </a:lnTo>
                <a:lnTo>
                  <a:pt x="0" y="575779"/>
                </a:lnTo>
                <a:lnTo>
                  <a:pt x="1338376" y="1532407"/>
                </a:lnTo>
                <a:lnTo>
                  <a:pt x="1321765" y="1555648"/>
                </a:lnTo>
                <a:lnTo>
                  <a:pt x="1416431" y="1570634"/>
                </a:lnTo>
                <a:close/>
              </a:path>
              <a:path w="2460625" h="1570989">
                <a:moveTo>
                  <a:pt x="2458262" y="1128763"/>
                </a:moveTo>
                <a:lnTo>
                  <a:pt x="2429700" y="1128077"/>
                </a:lnTo>
                <a:lnTo>
                  <a:pt x="2435593" y="880402"/>
                </a:lnTo>
                <a:lnTo>
                  <a:pt x="2407031" y="879729"/>
                </a:lnTo>
                <a:lnTo>
                  <a:pt x="2401138" y="1127404"/>
                </a:lnTo>
                <a:lnTo>
                  <a:pt x="2372563" y="1126718"/>
                </a:lnTo>
                <a:lnTo>
                  <a:pt x="2413381" y="1213434"/>
                </a:lnTo>
                <a:lnTo>
                  <a:pt x="2458262" y="1128763"/>
                </a:lnTo>
                <a:close/>
              </a:path>
              <a:path w="2460625" h="1570989">
                <a:moveTo>
                  <a:pt x="2460574" y="256057"/>
                </a:moveTo>
                <a:lnTo>
                  <a:pt x="2432024" y="257238"/>
                </a:lnTo>
                <a:lnTo>
                  <a:pt x="2421305" y="0"/>
                </a:lnTo>
                <a:lnTo>
                  <a:pt x="2392756" y="1181"/>
                </a:lnTo>
                <a:lnTo>
                  <a:pt x="2403475" y="258432"/>
                </a:lnTo>
                <a:lnTo>
                  <a:pt x="2374912" y="259626"/>
                </a:lnTo>
                <a:lnTo>
                  <a:pt x="2421318" y="343484"/>
                </a:lnTo>
                <a:lnTo>
                  <a:pt x="2460574" y="2560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8739" y="6569510"/>
            <a:ext cx="22174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83940" y="4423012"/>
            <a:ext cx="1224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Training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61101" y="5876132"/>
            <a:ext cx="1138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Testing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0">
              <a:lnSpc>
                <a:spcPct val="100000"/>
              </a:lnSpc>
              <a:spcBef>
                <a:spcPts val="100"/>
              </a:spcBef>
            </a:pPr>
            <a:r>
              <a:rPr b="0" spc="-35" dirty="0">
                <a:latin typeface="Calibri"/>
                <a:cs typeface="Calibri"/>
              </a:rPr>
              <a:t>Training</a:t>
            </a:r>
            <a:r>
              <a:rPr b="0" spc="-13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vs.</a:t>
            </a:r>
            <a:r>
              <a:rPr b="0" spc="-135" dirty="0">
                <a:latin typeface="Calibri"/>
                <a:cs typeface="Calibri"/>
              </a:rPr>
              <a:t> </a:t>
            </a:r>
            <a:r>
              <a:rPr b="0" spc="-80" dirty="0">
                <a:latin typeface="Calibri"/>
                <a:cs typeface="Calibri"/>
              </a:rPr>
              <a:t>Test</a:t>
            </a:r>
            <a:r>
              <a:rPr b="0" spc="-14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Distribution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7856855" cy="24333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5600" marR="83185" indent="-342900">
              <a:lnSpc>
                <a:spcPct val="100299"/>
              </a:lnSpc>
              <a:spcBef>
                <a:spcPts val="85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We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generally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assume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training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test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examples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are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independently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drawn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from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same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overall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distribution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data</a:t>
            </a:r>
            <a:endParaRPr sz="3200">
              <a:latin typeface="Calibri"/>
              <a:cs typeface="Calibri"/>
            </a:endParaRPr>
          </a:p>
          <a:p>
            <a:pPr marL="755650" marR="5080" indent="-285750">
              <a:lnSpc>
                <a:spcPct val="101200"/>
              </a:lnSpc>
              <a:spcBef>
                <a:spcPts val="62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160" dirty="0">
                <a:latin typeface="Arial MT"/>
                <a:cs typeface="Arial MT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call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“i.i.d”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stands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“independent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identically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distributed”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3919220"/>
            <a:ext cx="7740015" cy="2889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165" indent="-342265">
              <a:lnSpc>
                <a:spcPts val="3820"/>
              </a:lnSpc>
              <a:spcBef>
                <a:spcPts val="100"/>
              </a:spcBef>
              <a:buFont typeface="Arial MT"/>
              <a:buChar char="•"/>
              <a:tabLst>
                <a:tab pos="812165" algn="l"/>
              </a:tabLst>
            </a:pPr>
            <a:r>
              <a:rPr sz="3200" dirty="0">
                <a:latin typeface="Calibri"/>
                <a:cs typeface="Calibri"/>
              </a:rPr>
              <a:t>If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examples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not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independent,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requires</a:t>
            </a:r>
            <a:endParaRPr sz="3200">
              <a:latin typeface="Calibri"/>
              <a:cs typeface="Calibri"/>
            </a:endParaRPr>
          </a:p>
          <a:p>
            <a:pPr marL="812800">
              <a:lnSpc>
                <a:spcPts val="3820"/>
              </a:lnSpc>
            </a:pPr>
            <a:r>
              <a:rPr sz="3200" b="1" i="1" dirty="0">
                <a:solidFill>
                  <a:srgbClr val="FF0000"/>
                </a:solidFill>
                <a:latin typeface="Calibri"/>
                <a:cs typeface="Calibri"/>
              </a:rPr>
              <a:t>collective</a:t>
            </a:r>
            <a:r>
              <a:rPr sz="3200" b="1" i="1" spc="-1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i="1" spc="-10" dirty="0">
                <a:solidFill>
                  <a:srgbClr val="FF0000"/>
                </a:solidFill>
                <a:latin typeface="Calibri"/>
                <a:cs typeface="Calibri"/>
              </a:rPr>
              <a:t>classification</a:t>
            </a:r>
            <a:endParaRPr sz="3200">
              <a:latin typeface="Calibri"/>
              <a:cs typeface="Calibri"/>
            </a:endParaRPr>
          </a:p>
          <a:p>
            <a:pPr marL="812165" indent="-342265">
              <a:lnSpc>
                <a:spcPct val="100000"/>
              </a:lnSpc>
              <a:spcBef>
                <a:spcPts val="2360"/>
              </a:spcBef>
              <a:buFont typeface="Arial MT"/>
              <a:buChar char="•"/>
              <a:tabLst>
                <a:tab pos="812165" algn="l"/>
              </a:tabLst>
            </a:pPr>
            <a:r>
              <a:rPr sz="3200" dirty="0">
                <a:latin typeface="Calibri"/>
                <a:cs typeface="Calibri"/>
              </a:rPr>
              <a:t>If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test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distribution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different,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requires</a:t>
            </a:r>
            <a:endParaRPr sz="3200">
              <a:latin typeface="Calibri"/>
              <a:cs typeface="Calibri"/>
            </a:endParaRPr>
          </a:p>
          <a:p>
            <a:pPr marL="812800">
              <a:lnSpc>
                <a:spcPct val="100000"/>
              </a:lnSpc>
              <a:spcBef>
                <a:spcPts val="60"/>
              </a:spcBef>
            </a:pPr>
            <a:r>
              <a:rPr sz="3200" b="1" i="1" dirty="0">
                <a:solidFill>
                  <a:srgbClr val="FF0000"/>
                </a:solidFill>
                <a:latin typeface="Calibri"/>
                <a:cs typeface="Calibri"/>
              </a:rPr>
              <a:t>transfer</a:t>
            </a:r>
            <a:r>
              <a:rPr sz="3200" b="1" i="1" spc="-1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i="1" spc="-10" dirty="0">
                <a:solidFill>
                  <a:srgbClr val="FF0000"/>
                </a:solid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25"/>
              </a:spcBef>
            </a:pP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credit: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Ray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72995">
              <a:lnSpc>
                <a:spcPct val="100000"/>
              </a:lnSpc>
              <a:spcBef>
                <a:spcPts val="100"/>
              </a:spcBef>
            </a:pPr>
            <a:r>
              <a:rPr dirty="0"/>
              <a:t>ML</a:t>
            </a:r>
            <a:r>
              <a:rPr spc="-40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spc="-10" dirty="0"/>
              <a:t>Nutshell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7476490" cy="41478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757555" indent="-342900">
              <a:lnSpc>
                <a:spcPts val="3800"/>
              </a:lnSpc>
              <a:spcBef>
                <a:spcPts val="260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spc="-50" dirty="0">
                <a:latin typeface="Calibri"/>
                <a:cs typeface="Calibri"/>
              </a:rPr>
              <a:t>Tens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thousands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machine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learning algorithms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40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Hundreds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new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every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year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320"/>
              </a:spcBef>
              <a:buFont typeface="Arial MT"/>
              <a:buChar char="–"/>
            </a:pP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Every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algorithm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has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three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components: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60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b="1" spc="-10" dirty="0">
                <a:latin typeface="Calibri"/>
                <a:cs typeface="Calibri"/>
              </a:rPr>
              <a:t>Representation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740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b="1" spc="-10" dirty="0">
                <a:latin typeface="Calibri"/>
                <a:cs typeface="Calibri"/>
              </a:rPr>
              <a:t>Optimization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40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b="1" spc="-10" dirty="0">
                <a:latin typeface="Calibri"/>
                <a:cs typeface="Calibri"/>
              </a:rPr>
              <a:t>Evaluation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569510"/>
            <a:ext cx="21062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credit: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Pedro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8739" y="6578018"/>
            <a:ext cx="1818639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credit: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Ray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5770">
              <a:lnSpc>
                <a:spcPct val="100000"/>
              </a:lnSpc>
              <a:spcBef>
                <a:spcPts val="100"/>
              </a:spcBef>
            </a:pPr>
            <a:r>
              <a:rPr b="0" spc="-25" dirty="0">
                <a:latin typeface="Calibri"/>
                <a:cs typeface="Calibri"/>
              </a:rPr>
              <a:t>Various</a:t>
            </a:r>
            <a:r>
              <a:rPr b="0" spc="-18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Function</a:t>
            </a:r>
            <a:r>
              <a:rPr b="0" spc="-18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Representations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328420"/>
            <a:ext cx="4925060" cy="4820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Numerical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functions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Linear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Neural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networks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Support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vector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machines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ts val="2370"/>
              </a:lnSpc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Symbolic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functions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Decision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trees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Rules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 </a:t>
            </a:r>
            <a:r>
              <a:rPr sz="1800" spc="-10" dirty="0">
                <a:latin typeface="Calibri"/>
                <a:cs typeface="Calibri"/>
              </a:rPr>
              <a:t>propositional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logic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Rules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first-</a:t>
            </a:r>
            <a:r>
              <a:rPr sz="1800" dirty="0">
                <a:latin typeface="Calibri"/>
                <a:cs typeface="Calibri"/>
              </a:rPr>
              <a:t>order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predicate</a:t>
            </a:r>
            <a:r>
              <a:rPr sz="1800" spc="-20" dirty="0">
                <a:latin typeface="Calibri"/>
                <a:cs typeface="Calibri"/>
              </a:rPr>
              <a:t> logic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spc="-20" dirty="0">
                <a:latin typeface="Calibri"/>
                <a:cs typeface="Calibri"/>
              </a:rPr>
              <a:t>Instance-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functions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Arial MT"/>
              <a:buChar char="–"/>
              <a:tabLst>
                <a:tab pos="755015" algn="l"/>
              </a:tabLst>
            </a:pPr>
            <a:r>
              <a:rPr sz="1800" spc="-25" dirty="0">
                <a:latin typeface="Calibri"/>
                <a:cs typeface="Calibri"/>
              </a:rPr>
              <a:t>Nearest-</a:t>
            </a:r>
            <a:r>
              <a:rPr sz="1800" spc="-10" dirty="0">
                <a:latin typeface="Calibri"/>
                <a:cs typeface="Calibri"/>
              </a:rPr>
              <a:t>neighbor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</a:tabLst>
            </a:pPr>
            <a:r>
              <a:rPr sz="1800" spc="-10" dirty="0">
                <a:latin typeface="Calibri"/>
                <a:cs typeface="Calibri"/>
              </a:rPr>
              <a:t>Case-</a:t>
            </a:r>
            <a:r>
              <a:rPr sz="1800" spc="-20" dirty="0">
                <a:latin typeface="Calibri"/>
                <a:cs typeface="Calibri"/>
              </a:rPr>
              <a:t>based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ts val="2370"/>
              </a:lnSpc>
              <a:buFont typeface="Arial MT"/>
              <a:buChar char="•"/>
              <a:tabLst>
                <a:tab pos="354965" algn="l"/>
              </a:tabLst>
            </a:pPr>
            <a:r>
              <a:rPr sz="2000" spc="-10" dirty="0">
                <a:latin typeface="Calibri"/>
                <a:cs typeface="Calibri"/>
              </a:rPr>
              <a:t>Probabilistic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Graphical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Models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Naïve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Bayes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Bayesian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networks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buFont typeface="Arial MT"/>
              <a:buChar char="–"/>
              <a:tabLst>
                <a:tab pos="755015" algn="l"/>
              </a:tabLst>
            </a:pPr>
            <a:r>
              <a:rPr sz="1800" spc="-10" dirty="0">
                <a:latin typeface="Calibri"/>
                <a:cs typeface="Calibri"/>
              </a:rPr>
              <a:t>Hidden-</a:t>
            </a:r>
            <a:r>
              <a:rPr sz="1800" dirty="0">
                <a:latin typeface="Calibri"/>
                <a:cs typeface="Calibri"/>
              </a:rPr>
              <a:t>Markov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Models</a:t>
            </a:r>
            <a:r>
              <a:rPr sz="1800" spc="3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(HMMs)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</a:tabLst>
            </a:pPr>
            <a:r>
              <a:rPr sz="1800" spc="-10" dirty="0">
                <a:latin typeface="Calibri"/>
                <a:cs typeface="Calibri"/>
              </a:rPr>
              <a:t>Probabilistic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Context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Free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Grammars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(PCFGs)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Markov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94FDF6-6A49-E89B-6811-643FC4D8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1153572"/>
            <a:ext cx="2554430" cy="44611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Definitions</a:t>
            </a:r>
            <a:endParaRPr lang="en-IN" sz="4100" dirty="0">
              <a:solidFill>
                <a:srgbClr val="FFFFFF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51659-05FB-ED00-E394-A6B57FE1F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457200"/>
            <a:ext cx="5179868" cy="5719763"/>
          </a:xfrm>
        </p:spPr>
        <p:txBody>
          <a:bodyPr anchor="ctr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</a:t>
            </a:r>
          </a:p>
          <a:p>
            <a:pPr marL="342900" lvl="2" algn="l">
              <a:lnSpc>
                <a:spcPct val="90000"/>
              </a:lnSpc>
              <a:spcBef>
                <a:spcPts val="750"/>
              </a:spcBef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“The study of [intelligent] agents that receive precepts from the environment and take action”  ~ Russell and Norvig</a:t>
            </a:r>
          </a:p>
          <a:p>
            <a:pPr algn="l">
              <a:lnSpc>
                <a:spcPct val="9000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9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</a:p>
          <a:p>
            <a:pPr marL="342900" lvl="2" algn="l">
              <a:lnSpc>
                <a:spcPct val="90000"/>
              </a:lnSpc>
              <a:spcBef>
                <a:spcPts val="750"/>
              </a:spcBef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“Data science is the study of data to extract meaningful insights for business” ~ AWS</a:t>
            </a:r>
          </a:p>
          <a:p>
            <a:pPr algn="l">
              <a:lnSpc>
                <a:spcPct val="9000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9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  <a:p>
            <a:pPr marL="342900" lvl="2" algn="l">
              <a:lnSpc>
                <a:spcPct val="90000"/>
              </a:lnSpc>
              <a:spcBef>
                <a:spcPts val="750"/>
              </a:spcBef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“Machine learning is the ability to solve a problem without being explicitly programmed” ~Arthur Samuel</a:t>
            </a:r>
          </a:p>
          <a:p>
            <a:pPr algn="l">
              <a:lnSpc>
                <a:spcPct val="9000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9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</a:p>
          <a:p>
            <a:pPr marL="342900" lvl="1" algn="l">
              <a:lnSpc>
                <a:spcPct val="90000"/>
              </a:lnSpc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“Deep learning is a form of machine learning that enables computers to learn from experience and understand the world in terms of a hierarchy of concepts” ~ Ian Goodfellow</a:t>
            </a:r>
          </a:p>
          <a:p>
            <a:pPr algn="l">
              <a:lnSpc>
                <a:spcPct val="9000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9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</a:t>
            </a:r>
          </a:p>
          <a:p>
            <a:pPr marL="342900" lvl="1" algn="l">
              <a:lnSpc>
                <a:spcPct val="90000"/>
              </a:lnSpc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“Data analysis is the process of inspecting, 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Data clean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cleansing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Data transform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transforming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 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Data model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modeling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with the goal of discovering useful information, informing conclusions, and supporting decision-making.” ~ </a:t>
            </a:r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S. Brown</a:t>
            </a:r>
            <a:endParaRPr lang="en-I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8534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8739" y="6578018"/>
            <a:ext cx="1818639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credit: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Ray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7948" y="-28384"/>
            <a:ext cx="590867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8800" marR="5080" indent="-1816735">
              <a:lnSpc>
                <a:spcPct val="100000"/>
              </a:lnSpc>
              <a:spcBef>
                <a:spcPts val="100"/>
              </a:spcBef>
            </a:pPr>
            <a:r>
              <a:rPr sz="4000" b="0" spc="-20" dirty="0">
                <a:latin typeface="Calibri"/>
                <a:cs typeface="Calibri"/>
              </a:rPr>
              <a:t>Various</a:t>
            </a:r>
            <a:r>
              <a:rPr sz="4000" b="0" spc="-160" dirty="0">
                <a:latin typeface="Calibri"/>
                <a:cs typeface="Calibri"/>
              </a:rPr>
              <a:t> </a:t>
            </a:r>
            <a:r>
              <a:rPr sz="4000" b="0" spc="-10" dirty="0">
                <a:latin typeface="Calibri"/>
                <a:cs typeface="Calibri"/>
              </a:rPr>
              <a:t>Search/Optimization Algorithms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66292"/>
            <a:ext cx="3608070" cy="464375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Gradient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descent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20"/>
              </a:spcBef>
              <a:buFont typeface="Arial MT"/>
              <a:buChar char="–"/>
              <a:tabLst>
                <a:tab pos="755015" algn="l"/>
              </a:tabLst>
            </a:pPr>
            <a:r>
              <a:rPr sz="2000" spc="-10" dirty="0">
                <a:latin typeface="Calibri"/>
                <a:cs typeface="Calibri"/>
              </a:rPr>
              <a:t>Perceptron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00"/>
              </a:spcBef>
              <a:buFont typeface="Arial MT"/>
              <a:buChar char="–"/>
              <a:tabLst>
                <a:tab pos="755015" algn="l"/>
              </a:tabLst>
            </a:pPr>
            <a:r>
              <a:rPr sz="2000" spc="-10" dirty="0">
                <a:latin typeface="Calibri"/>
                <a:cs typeface="Calibri"/>
              </a:rPr>
              <a:t>Backpropagation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Dynamic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Programming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320"/>
              </a:spcBef>
              <a:buFont typeface="Arial MT"/>
              <a:buChar char="–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HMM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00"/>
              </a:spcBef>
              <a:buFont typeface="Arial MT"/>
              <a:buChar char="–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PCFG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Divide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Conquer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20"/>
              </a:spcBef>
              <a:buFont typeface="Arial MT"/>
              <a:buChar char="–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Decision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tree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induction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00"/>
              </a:spcBef>
              <a:buFont typeface="Arial MT"/>
              <a:buChar char="–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Rule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Evolutionary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Computation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20"/>
              </a:spcBef>
              <a:buFont typeface="Arial MT"/>
              <a:buChar char="–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Genetic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(GAs)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300"/>
              </a:spcBef>
              <a:buFont typeface="Arial MT"/>
              <a:buChar char="–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Genetic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Programming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(GP)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04"/>
              </a:spcBef>
              <a:buFont typeface="Arial MT"/>
              <a:buChar char="–"/>
              <a:tabLst>
                <a:tab pos="755015" algn="l"/>
              </a:tabLst>
            </a:pPr>
            <a:r>
              <a:rPr sz="2000" spc="-20" dirty="0">
                <a:latin typeface="Calibri"/>
                <a:cs typeface="Calibri"/>
              </a:rPr>
              <a:t>Neuro-</a:t>
            </a:r>
            <a:r>
              <a:rPr sz="2000" spc="-10" dirty="0">
                <a:latin typeface="Calibri"/>
                <a:cs typeface="Calibri"/>
              </a:rPr>
              <a:t>evolution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8739" y="6578018"/>
            <a:ext cx="210629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credit: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Pedro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3657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Evaluation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49020"/>
            <a:ext cx="3317875" cy="430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Accuracy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Precision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recall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ts val="3329"/>
              </a:lnSpc>
              <a:buFont typeface="Arial MT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Squared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error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Likelihood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Posterior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probability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ts val="3329"/>
              </a:lnSpc>
              <a:buFont typeface="Arial MT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Cost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/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Utility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Margin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ts val="3329"/>
              </a:lnSpc>
              <a:buFont typeface="Arial MT"/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Entropy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spc="-35" dirty="0">
                <a:latin typeface="Calibri"/>
                <a:cs typeface="Calibri"/>
              </a:rPr>
              <a:t>K-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divergence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spc="-20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445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0504D"/>
                </a:solidFill>
              </a:rPr>
              <a:t>ML</a:t>
            </a:r>
            <a:r>
              <a:rPr spc="-45" dirty="0">
                <a:solidFill>
                  <a:srgbClr val="C0504D"/>
                </a:solidFill>
              </a:rPr>
              <a:t> </a:t>
            </a:r>
            <a:r>
              <a:rPr dirty="0">
                <a:solidFill>
                  <a:srgbClr val="C0504D"/>
                </a:solidFill>
              </a:rPr>
              <a:t>in</a:t>
            </a:r>
            <a:r>
              <a:rPr spc="-40" dirty="0">
                <a:solidFill>
                  <a:srgbClr val="C0504D"/>
                </a:solidFill>
              </a:rPr>
              <a:t> </a:t>
            </a:r>
            <a:r>
              <a:rPr spc="-10" dirty="0">
                <a:solidFill>
                  <a:srgbClr val="C0504D"/>
                </a:solidFill>
              </a:rPr>
              <a:t>Practice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3339" y="1376680"/>
            <a:ext cx="7375525" cy="223520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Understand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domain,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knowledge,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goals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Data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integration,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selection,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cleaning,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pre-</a:t>
            </a:r>
            <a:r>
              <a:rPr sz="2400" dirty="0">
                <a:latin typeface="Calibri"/>
                <a:cs typeface="Calibri"/>
              </a:rPr>
              <a:t>processing,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Learn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models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Interpret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results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Consolidate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deploy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discovered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knowledge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9700" y="1435100"/>
            <a:ext cx="1168400" cy="2286000"/>
            <a:chOff x="139700" y="1435100"/>
            <a:chExt cx="1168400" cy="2286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700" y="1435100"/>
              <a:ext cx="1168400" cy="2286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063" y="1476279"/>
              <a:ext cx="1041536" cy="21559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3200" y="1476279"/>
              <a:ext cx="1041400" cy="2156460"/>
            </a:xfrm>
            <a:custGeom>
              <a:avLst/>
              <a:gdLst/>
              <a:ahLst/>
              <a:cxnLst/>
              <a:rect l="l" t="t" r="r" b="b"/>
              <a:pathLst>
                <a:path w="1041400" h="2156460">
                  <a:moveTo>
                    <a:pt x="0" y="1258983"/>
                  </a:moveTo>
                  <a:lnTo>
                    <a:pt x="1312" y="1213761"/>
                  </a:lnTo>
                  <a:lnTo>
                    <a:pt x="5213" y="1169028"/>
                  </a:lnTo>
                  <a:lnTo>
                    <a:pt x="11647" y="1124846"/>
                  </a:lnTo>
                  <a:lnTo>
                    <a:pt x="20558" y="1081275"/>
                  </a:lnTo>
                  <a:lnTo>
                    <a:pt x="31890" y="1038378"/>
                  </a:lnTo>
                  <a:lnTo>
                    <a:pt x="45587" y="996218"/>
                  </a:lnTo>
                  <a:lnTo>
                    <a:pt x="61595" y="954855"/>
                  </a:lnTo>
                  <a:lnTo>
                    <a:pt x="79857" y="914352"/>
                  </a:lnTo>
                  <a:lnTo>
                    <a:pt x="100317" y="874771"/>
                  </a:lnTo>
                  <a:lnTo>
                    <a:pt x="122920" y="836174"/>
                  </a:lnTo>
                  <a:lnTo>
                    <a:pt x="147610" y="798622"/>
                  </a:lnTo>
                  <a:lnTo>
                    <a:pt x="174331" y="762177"/>
                  </a:lnTo>
                  <a:lnTo>
                    <a:pt x="203029" y="726902"/>
                  </a:lnTo>
                  <a:lnTo>
                    <a:pt x="233646" y="692859"/>
                  </a:lnTo>
                  <a:lnTo>
                    <a:pt x="266127" y="660109"/>
                  </a:lnTo>
                  <a:lnTo>
                    <a:pt x="300417" y="628714"/>
                  </a:lnTo>
                  <a:lnTo>
                    <a:pt x="336461" y="598736"/>
                  </a:lnTo>
                  <a:lnTo>
                    <a:pt x="374201" y="570237"/>
                  </a:lnTo>
                  <a:lnTo>
                    <a:pt x="413583" y="543280"/>
                  </a:lnTo>
                  <a:lnTo>
                    <a:pt x="454550" y="517925"/>
                  </a:lnTo>
                  <a:lnTo>
                    <a:pt x="497048" y="494235"/>
                  </a:lnTo>
                  <a:lnTo>
                    <a:pt x="541021" y="472272"/>
                  </a:lnTo>
                  <a:lnTo>
                    <a:pt x="586412" y="452098"/>
                  </a:lnTo>
                  <a:lnTo>
                    <a:pt x="633166" y="433774"/>
                  </a:lnTo>
                  <a:lnTo>
                    <a:pt x="681227" y="417363"/>
                  </a:lnTo>
                  <a:lnTo>
                    <a:pt x="730541" y="402927"/>
                  </a:lnTo>
                  <a:lnTo>
                    <a:pt x="781050" y="390527"/>
                  </a:lnTo>
                  <a:lnTo>
                    <a:pt x="781051" y="520699"/>
                  </a:lnTo>
                  <a:lnTo>
                    <a:pt x="1041400" y="231868"/>
                  </a:lnTo>
                  <a:lnTo>
                    <a:pt x="781051" y="0"/>
                  </a:lnTo>
                  <a:lnTo>
                    <a:pt x="781051" y="130176"/>
                  </a:lnTo>
                  <a:lnTo>
                    <a:pt x="730542" y="142575"/>
                  </a:lnTo>
                  <a:lnTo>
                    <a:pt x="681228" y="157012"/>
                  </a:lnTo>
                  <a:lnTo>
                    <a:pt x="633167" y="173423"/>
                  </a:lnTo>
                  <a:lnTo>
                    <a:pt x="586413" y="191746"/>
                  </a:lnTo>
                  <a:lnTo>
                    <a:pt x="541022" y="211921"/>
                  </a:lnTo>
                  <a:lnTo>
                    <a:pt x="497049" y="233884"/>
                  </a:lnTo>
                  <a:lnTo>
                    <a:pt x="454551" y="257574"/>
                  </a:lnTo>
                  <a:lnTo>
                    <a:pt x="413584" y="282928"/>
                  </a:lnTo>
                  <a:lnTo>
                    <a:pt x="374202" y="309886"/>
                  </a:lnTo>
                  <a:lnTo>
                    <a:pt x="336461" y="338385"/>
                  </a:lnTo>
                  <a:lnTo>
                    <a:pt x="300418" y="368362"/>
                  </a:lnTo>
                  <a:lnTo>
                    <a:pt x="266128" y="399757"/>
                  </a:lnTo>
                  <a:lnTo>
                    <a:pt x="233647" y="432507"/>
                  </a:lnTo>
                  <a:lnTo>
                    <a:pt x="203029" y="466551"/>
                  </a:lnTo>
                  <a:lnTo>
                    <a:pt x="174332" y="501826"/>
                  </a:lnTo>
                  <a:lnTo>
                    <a:pt x="147611" y="538270"/>
                  </a:lnTo>
                  <a:lnTo>
                    <a:pt x="122921" y="575822"/>
                  </a:lnTo>
                  <a:lnTo>
                    <a:pt x="100318" y="614420"/>
                  </a:lnTo>
                  <a:lnTo>
                    <a:pt x="79858" y="654001"/>
                  </a:lnTo>
                  <a:lnTo>
                    <a:pt x="61596" y="694504"/>
                  </a:lnTo>
                  <a:lnTo>
                    <a:pt x="45588" y="735866"/>
                  </a:lnTo>
                  <a:lnTo>
                    <a:pt x="31891" y="778027"/>
                  </a:lnTo>
                  <a:lnTo>
                    <a:pt x="20559" y="820923"/>
                  </a:lnTo>
                  <a:lnTo>
                    <a:pt x="11648" y="864494"/>
                  </a:lnTo>
                  <a:lnTo>
                    <a:pt x="5214" y="908677"/>
                  </a:lnTo>
                  <a:lnTo>
                    <a:pt x="1313" y="953409"/>
                  </a:lnTo>
                  <a:lnTo>
                    <a:pt x="0" y="998631"/>
                  </a:lnTo>
                  <a:lnTo>
                    <a:pt x="0" y="1258983"/>
                  </a:lnTo>
                  <a:lnTo>
                    <a:pt x="1274" y="1303749"/>
                  </a:lnTo>
                  <a:lnTo>
                    <a:pt x="5058" y="1347947"/>
                  </a:lnTo>
                  <a:lnTo>
                    <a:pt x="11291" y="1391525"/>
                  </a:lnTo>
                  <a:lnTo>
                    <a:pt x="19914" y="1434433"/>
                  </a:lnTo>
                  <a:lnTo>
                    <a:pt x="30867" y="1476618"/>
                  </a:lnTo>
                  <a:lnTo>
                    <a:pt x="44091" y="1518030"/>
                  </a:lnTo>
                  <a:lnTo>
                    <a:pt x="59526" y="1558616"/>
                  </a:lnTo>
                  <a:lnTo>
                    <a:pt x="77112" y="1598326"/>
                  </a:lnTo>
                  <a:lnTo>
                    <a:pt x="96790" y="1637109"/>
                  </a:lnTo>
                  <a:lnTo>
                    <a:pt x="118499" y="1674911"/>
                  </a:lnTo>
                  <a:lnTo>
                    <a:pt x="142181" y="1711684"/>
                  </a:lnTo>
                  <a:lnTo>
                    <a:pt x="167775" y="1747374"/>
                  </a:lnTo>
                  <a:lnTo>
                    <a:pt x="195223" y="1781931"/>
                  </a:lnTo>
                  <a:lnTo>
                    <a:pt x="224463" y="1815303"/>
                  </a:lnTo>
                  <a:lnTo>
                    <a:pt x="255437" y="1847439"/>
                  </a:lnTo>
                  <a:lnTo>
                    <a:pt x="288085" y="1878287"/>
                  </a:lnTo>
                  <a:lnTo>
                    <a:pt x="322348" y="1907797"/>
                  </a:lnTo>
                  <a:lnTo>
                    <a:pt x="358165" y="1935916"/>
                  </a:lnTo>
                  <a:lnTo>
                    <a:pt x="395476" y="1962593"/>
                  </a:lnTo>
                  <a:lnTo>
                    <a:pt x="434224" y="1987778"/>
                  </a:lnTo>
                  <a:lnTo>
                    <a:pt x="474346" y="2011417"/>
                  </a:lnTo>
                  <a:lnTo>
                    <a:pt x="515785" y="2033461"/>
                  </a:lnTo>
                  <a:lnTo>
                    <a:pt x="558480" y="2053858"/>
                  </a:lnTo>
                  <a:lnTo>
                    <a:pt x="602372" y="2072556"/>
                  </a:lnTo>
                  <a:lnTo>
                    <a:pt x="647400" y="2089504"/>
                  </a:lnTo>
                  <a:lnTo>
                    <a:pt x="693506" y="2104650"/>
                  </a:lnTo>
                  <a:lnTo>
                    <a:pt x="740629" y="2117944"/>
                  </a:lnTo>
                  <a:lnTo>
                    <a:pt x="788711" y="2129334"/>
                  </a:lnTo>
                  <a:lnTo>
                    <a:pt x="837691" y="2138767"/>
                  </a:lnTo>
                  <a:lnTo>
                    <a:pt x="887509" y="2146194"/>
                  </a:lnTo>
                  <a:lnTo>
                    <a:pt x="938106" y="2151563"/>
                  </a:lnTo>
                  <a:lnTo>
                    <a:pt x="989423" y="2154822"/>
                  </a:lnTo>
                  <a:lnTo>
                    <a:pt x="1041400" y="2155920"/>
                  </a:lnTo>
                  <a:lnTo>
                    <a:pt x="1041400" y="1895569"/>
                  </a:lnTo>
                  <a:lnTo>
                    <a:pt x="989994" y="1894489"/>
                  </a:lnTo>
                  <a:lnTo>
                    <a:pt x="939172" y="1891280"/>
                  </a:lnTo>
                  <a:lnTo>
                    <a:pt x="888999" y="1885990"/>
                  </a:lnTo>
                  <a:lnTo>
                    <a:pt x="839537" y="1878665"/>
                  </a:lnTo>
                  <a:lnTo>
                    <a:pt x="790850" y="1869353"/>
                  </a:lnTo>
                  <a:lnTo>
                    <a:pt x="743001" y="1858101"/>
                  </a:lnTo>
                  <a:lnTo>
                    <a:pt x="696054" y="1844957"/>
                  </a:lnTo>
                  <a:lnTo>
                    <a:pt x="650072" y="1829967"/>
                  </a:lnTo>
                  <a:lnTo>
                    <a:pt x="605118" y="1813178"/>
                  </a:lnTo>
                  <a:lnTo>
                    <a:pt x="561256" y="1794639"/>
                  </a:lnTo>
                  <a:lnTo>
                    <a:pt x="518550" y="1774396"/>
                  </a:lnTo>
                  <a:lnTo>
                    <a:pt x="477063" y="1752496"/>
                  </a:lnTo>
                  <a:lnTo>
                    <a:pt x="436858" y="1728986"/>
                  </a:lnTo>
                  <a:lnTo>
                    <a:pt x="397999" y="1703914"/>
                  </a:lnTo>
                  <a:lnTo>
                    <a:pt x="360549" y="1677327"/>
                  </a:lnTo>
                  <a:lnTo>
                    <a:pt x="324571" y="1649272"/>
                  </a:lnTo>
                  <a:lnTo>
                    <a:pt x="290130" y="1619797"/>
                  </a:lnTo>
                  <a:lnTo>
                    <a:pt x="257287" y="1588947"/>
                  </a:lnTo>
                  <a:lnTo>
                    <a:pt x="226108" y="1556772"/>
                  </a:lnTo>
                  <a:lnTo>
                    <a:pt x="196655" y="1523318"/>
                  </a:lnTo>
                  <a:lnTo>
                    <a:pt x="168992" y="1488631"/>
                  </a:lnTo>
                  <a:lnTo>
                    <a:pt x="143182" y="1452760"/>
                  </a:lnTo>
                  <a:lnTo>
                    <a:pt x="119288" y="1415751"/>
                  </a:lnTo>
                  <a:lnTo>
                    <a:pt x="97375" y="1377653"/>
                  </a:lnTo>
                  <a:lnTo>
                    <a:pt x="77505" y="1338511"/>
                  </a:lnTo>
                  <a:lnTo>
                    <a:pt x="59741" y="1298373"/>
                  </a:lnTo>
                  <a:lnTo>
                    <a:pt x="44148" y="1257286"/>
                  </a:lnTo>
                  <a:lnTo>
                    <a:pt x="30789" y="1215298"/>
                  </a:lnTo>
                  <a:lnTo>
                    <a:pt x="19727" y="1172456"/>
                  </a:lnTo>
                  <a:lnTo>
                    <a:pt x="11026" y="1128807"/>
                  </a:lnTo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6882" y="2429112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Loop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6578018"/>
            <a:ext cx="263017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Pedro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404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Lessons</a:t>
            </a:r>
            <a:r>
              <a:rPr b="0" spc="-9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Learned</a:t>
            </a:r>
            <a:r>
              <a:rPr b="0" spc="-9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about</a:t>
            </a:r>
            <a:r>
              <a:rPr b="0" spc="-9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55600" marR="80010" indent="-342900">
              <a:lnSpc>
                <a:spcPct val="101200"/>
              </a:lnSpc>
              <a:spcBef>
                <a:spcPts val="6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/>
              <a:t>Learning</a:t>
            </a:r>
            <a:r>
              <a:rPr spc="-55" dirty="0"/>
              <a:t> </a:t>
            </a:r>
            <a:r>
              <a:rPr dirty="0"/>
              <a:t>can</a:t>
            </a:r>
            <a:r>
              <a:rPr spc="-45" dirty="0"/>
              <a:t> </a:t>
            </a:r>
            <a:r>
              <a:rPr dirty="0"/>
              <a:t>be</a:t>
            </a:r>
            <a:r>
              <a:rPr spc="-50" dirty="0"/>
              <a:t> </a:t>
            </a:r>
            <a:r>
              <a:rPr dirty="0"/>
              <a:t>viewed</a:t>
            </a:r>
            <a:r>
              <a:rPr spc="-45" dirty="0"/>
              <a:t> </a:t>
            </a:r>
            <a:r>
              <a:rPr dirty="0"/>
              <a:t>as</a:t>
            </a:r>
            <a:r>
              <a:rPr spc="-45" dirty="0"/>
              <a:t> </a:t>
            </a:r>
            <a:r>
              <a:rPr dirty="0"/>
              <a:t>using</a:t>
            </a:r>
            <a:r>
              <a:rPr spc="-50" dirty="0"/>
              <a:t> </a:t>
            </a:r>
            <a:r>
              <a:rPr dirty="0"/>
              <a:t>direct</a:t>
            </a:r>
            <a:r>
              <a:rPr spc="-50" dirty="0"/>
              <a:t> </a:t>
            </a:r>
            <a:r>
              <a:rPr dirty="0"/>
              <a:t>or</a:t>
            </a:r>
            <a:r>
              <a:rPr spc="-45" dirty="0"/>
              <a:t> </a:t>
            </a:r>
            <a:r>
              <a:rPr spc="-10" dirty="0"/>
              <a:t>indirect </a:t>
            </a:r>
            <a:r>
              <a:rPr dirty="0"/>
              <a:t>experience</a:t>
            </a:r>
            <a:r>
              <a:rPr spc="-85" dirty="0"/>
              <a:t> </a:t>
            </a:r>
            <a:r>
              <a:rPr dirty="0"/>
              <a:t>to</a:t>
            </a:r>
            <a:r>
              <a:rPr spc="-85" dirty="0"/>
              <a:t> </a:t>
            </a:r>
            <a:r>
              <a:rPr spc="-10" dirty="0"/>
              <a:t>approximate</a:t>
            </a:r>
            <a:r>
              <a:rPr spc="-85" dirty="0"/>
              <a:t> </a:t>
            </a:r>
            <a:r>
              <a:rPr dirty="0"/>
              <a:t>a</a:t>
            </a:r>
            <a:r>
              <a:rPr spc="-80" dirty="0"/>
              <a:t> </a:t>
            </a:r>
            <a:r>
              <a:rPr dirty="0"/>
              <a:t>chosen</a:t>
            </a:r>
            <a:r>
              <a:rPr spc="-75" dirty="0"/>
              <a:t> </a:t>
            </a:r>
            <a:r>
              <a:rPr dirty="0"/>
              <a:t>target</a:t>
            </a:r>
            <a:r>
              <a:rPr spc="-80" dirty="0"/>
              <a:t> </a:t>
            </a:r>
            <a:r>
              <a:rPr spc="-10" dirty="0"/>
              <a:t>function.</a:t>
            </a:r>
          </a:p>
          <a:p>
            <a:pPr>
              <a:lnSpc>
                <a:spcPct val="100000"/>
              </a:lnSpc>
              <a:spcBef>
                <a:spcPts val="1180"/>
              </a:spcBef>
              <a:buFont typeface="Arial MT"/>
              <a:buChar char="•"/>
            </a:pPr>
            <a:endParaRPr spc="-10" dirty="0"/>
          </a:p>
          <a:p>
            <a:pPr marL="355600" marR="11430" indent="-342900">
              <a:lnSpc>
                <a:spcPct val="101200"/>
              </a:lnSpc>
              <a:buFont typeface="Arial MT"/>
              <a:buChar char="•"/>
              <a:tabLst>
                <a:tab pos="355600" algn="l"/>
              </a:tabLst>
            </a:pPr>
            <a:r>
              <a:rPr dirty="0"/>
              <a:t>Function</a:t>
            </a:r>
            <a:r>
              <a:rPr spc="-50" dirty="0"/>
              <a:t> </a:t>
            </a:r>
            <a:r>
              <a:rPr spc="-10" dirty="0"/>
              <a:t>approximation</a:t>
            </a:r>
            <a:r>
              <a:rPr spc="-45" dirty="0"/>
              <a:t> </a:t>
            </a:r>
            <a:r>
              <a:rPr dirty="0"/>
              <a:t>can</a:t>
            </a:r>
            <a:r>
              <a:rPr spc="-45" dirty="0"/>
              <a:t> </a:t>
            </a:r>
            <a:r>
              <a:rPr dirty="0"/>
              <a:t>be</a:t>
            </a:r>
            <a:r>
              <a:rPr spc="-55" dirty="0"/>
              <a:t> </a:t>
            </a:r>
            <a:r>
              <a:rPr dirty="0"/>
              <a:t>viewed</a:t>
            </a:r>
            <a:r>
              <a:rPr spc="-50" dirty="0"/>
              <a:t> </a:t>
            </a:r>
            <a:r>
              <a:rPr dirty="0"/>
              <a:t>as</a:t>
            </a:r>
            <a:r>
              <a:rPr spc="-45" dirty="0"/>
              <a:t> </a:t>
            </a:r>
            <a:r>
              <a:rPr dirty="0"/>
              <a:t>a</a:t>
            </a:r>
            <a:r>
              <a:rPr spc="-50" dirty="0"/>
              <a:t> </a:t>
            </a:r>
            <a:r>
              <a:rPr spc="-10" dirty="0"/>
              <a:t>search </a:t>
            </a:r>
            <a:r>
              <a:rPr dirty="0"/>
              <a:t>through</a:t>
            </a:r>
            <a:r>
              <a:rPr spc="-60" dirty="0"/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dirty="0"/>
              <a:t>space</a:t>
            </a:r>
            <a:r>
              <a:rPr spc="-7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spc="-10" dirty="0"/>
              <a:t>hypotheses</a:t>
            </a:r>
            <a:r>
              <a:rPr spc="-60" dirty="0"/>
              <a:t> </a:t>
            </a:r>
            <a:r>
              <a:rPr spc="-10" dirty="0"/>
              <a:t>(representations</a:t>
            </a:r>
            <a:r>
              <a:rPr spc="-60" dirty="0"/>
              <a:t> </a:t>
            </a:r>
            <a:r>
              <a:rPr spc="-25" dirty="0"/>
              <a:t>of </a:t>
            </a:r>
            <a:r>
              <a:rPr dirty="0"/>
              <a:t>functions)</a:t>
            </a:r>
            <a:r>
              <a:rPr spc="-40" dirty="0"/>
              <a:t> </a:t>
            </a:r>
            <a:r>
              <a:rPr dirty="0"/>
              <a:t>for</a:t>
            </a:r>
            <a:r>
              <a:rPr spc="-45" dirty="0"/>
              <a:t> </a:t>
            </a:r>
            <a:r>
              <a:rPr dirty="0"/>
              <a:t>one</a:t>
            </a:r>
            <a:r>
              <a:rPr spc="-45" dirty="0"/>
              <a:t> </a:t>
            </a:r>
            <a:r>
              <a:rPr dirty="0"/>
              <a:t>that</a:t>
            </a:r>
            <a:r>
              <a:rPr spc="-45" dirty="0"/>
              <a:t> </a:t>
            </a:r>
            <a:r>
              <a:rPr dirty="0"/>
              <a:t>best</a:t>
            </a:r>
            <a:r>
              <a:rPr spc="-40" dirty="0"/>
              <a:t> </a:t>
            </a:r>
            <a:r>
              <a:rPr dirty="0"/>
              <a:t>fits</a:t>
            </a:r>
            <a:r>
              <a:rPr spc="-4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dirty="0"/>
              <a:t>set</a:t>
            </a:r>
            <a:r>
              <a:rPr spc="-40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dirty="0"/>
              <a:t>training</a:t>
            </a:r>
            <a:r>
              <a:rPr spc="-45" dirty="0"/>
              <a:t> </a:t>
            </a:r>
            <a:r>
              <a:rPr spc="-10" dirty="0"/>
              <a:t>data.</a:t>
            </a:r>
          </a:p>
          <a:p>
            <a:pPr>
              <a:lnSpc>
                <a:spcPct val="100000"/>
              </a:lnSpc>
              <a:spcBef>
                <a:spcPts val="1230"/>
              </a:spcBef>
              <a:buFont typeface="Arial MT"/>
              <a:buChar char="•"/>
            </a:pPr>
            <a:endParaRPr spc="-10" dirty="0"/>
          </a:p>
          <a:p>
            <a:pPr marL="355600" marR="5080" indent="-342900">
              <a:lnSpc>
                <a:spcPct val="99700"/>
              </a:lnSpc>
              <a:buFont typeface="Arial MT"/>
              <a:buChar char="•"/>
              <a:tabLst>
                <a:tab pos="355600" algn="l"/>
              </a:tabLst>
            </a:pPr>
            <a:r>
              <a:rPr spc="-10" dirty="0"/>
              <a:t>Different</a:t>
            </a:r>
            <a:r>
              <a:rPr spc="-85" dirty="0"/>
              <a:t> </a:t>
            </a:r>
            <a:r>
              <a:rPr dirty="0"/>
              <a:t>learning</a:t>
            </a:r>
            <a:r>
              <a:rPr spc="-90" dirty="0"/>
              <a:t> </a:t>
            </a:r>
            <a:r>
              <a:rPr dirty="0"/>
              <a:t>methods</a:t>
            </a:r>
            <a:r>
              <a:rPr spc="-80" dirty="0"/>
              <a:t> </a:t>
            </a:r>
            <a:r>
              <a:rPr dirty="0"/>
              <a:t>assume</a:t>
            </a:r>
            <a:r>
              <a:rPr spc="-90" dirty="0"/>
              <a:t> </a:t>
            </a:r>
            <a:r>
              <a:rPr spc="-10" dirty="0"/>
              <a:t>different </a:t>
            </a:r>
            <a:r>
              <a:rPr dirty="0"/>
              <a:t>hypothesis</a:t>
            </a:r>
            <a:r>
              <a:rPr spc="-105" dirty="0"/>
              <a:t> </a:t>
            </a:r>
            <a:r>
              <a:rPr dirty="0"/>
              <a:t>spaces</a:t>
            </a:r>
            <a:r>
              <a:rPr spc="-105" dirty="0"/>
              <a:t> </a:t>
            </a:r>
            <a:r>
              <a:rPr spc="-10" dirty="0"/>
              <a:t>(representation</a:t>
            </a:r>
            <a:r>
              <a:rPr spc="-105" dirty="0"/>
              <a:t> </a:t>
            </a:r>
            <a:r>
              <a:rPr dirty="0"/>
              <a:t>languages)</a:t>
            </a:r>
            <a:r>
              <a:rPr spc="-105" dirty="0"/>
              <a:t> </a:t>
            </a:r>
            <a:r>
              <a:rPr spc="-10" dirty="0"/>
              <a:t>and/or </a:t>
            </a:r>
            <a:r>
              <a:rPr dirty="0"/>
              <a:t>employ</a:t>
            </a:r>
            <a:r>
              <a:rPr spc="-95" dirty="0"/>
              <a:t> </a:t>
            </a:r>
            <a:r>
              <a:rPr spc="-10" dirty="0"/>
              <a:t>different</a:t>
            </a:r>
            <a:r>
              <a:rPr spc="-95" dirty="0"/>
              <a:t> </a:t>
            </a:r>
            <a:r>
              <a:rPr dirty="0"/>
              <a:t>search</a:t>
            </a:r>
            <a:r>
              <a:rPr spc="-85" dirty="0"/>
              <a:t> </a:t>
            </a:r>
            <a:r>
              <a:rPr spc="-10" dirty="0"/>
              <a:t>techniques.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569510"/>
            <a:ext cx="181863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credit: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Ray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9681" y="2144077"/>
            <a:ext cx="4084954" cy="13690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00965">
              <a:lnSpc>
                <a:spcPct val="100400"/>
              </a:lnSpc>
              <a:spcBef>
                <a:spcPts val="75"/>
              </a:spcBef>
            </a:pPr>
            <a:r>
              <a:rPr b="0" dirty="0">
                <a:latin typeface="Calibri"/>
                <a:cs typeface="Calibri"/>
              </a:rPr>
              <a:t>A</a:t>
            </a:r>
            <a:r>
              <a:rPr b="0" spc="-7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Brief</a:t>
            </a:r>
            <a:r>
              <a:rPr b="0" spc="-9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History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spc="-25" dirty="0">
                <a:latin typeface="Calibri"/>
                <a:cs typeface="Calibri"/>
              </a:rPr>
              <a:t>of </a:t>
            </a:r>
            <a:r>
              <a:rPr b="0" dirty="0">
                <a:latin typeface="Calibri"/>
                <a:cs typeface="Calibri"/>
              </a:rPr>
              <a:t>Machine</a:t>
            </a:r>
            <a:r>
              <a:rPr b="0" spc="-14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8739" y="6578018"/>
            <a:ext cx="1818639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credit: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Ray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41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History</a:t>
            </a:r>
            <a:r>
              <a:rPr b="0" spc="-11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of</a:t>
            </a:r>
            <a:r>
              <a:rPr b="0" spc="-10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Machine</a:t>
            </a:r>
            <a:r>
              <a:rPr b="0" spc="-10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315720"/>
            <a:ext cx="6096635" cy="451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spc="-10" dirty="0">
                <a:latin typeface="Calibri"/>
                <a:cs typeface="Calibri"/>
              </a:rPr>
              <a:t>1950s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Samuel</a:t>
            </a:r>
            <a:r>
              <a:rPr sz="1800" dirty="0">
                <a:latin typeface="Arial MT"/>
                <a:cs typeface="Arial MT"/>
              </a:rPr>
              <a:t>’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checker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player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Selfridge</a:t>
            </a:r>
            <a:r>
              <a:rPr sz="1800" dirty="0">
                <a:latin typeface="Arial MT"/>
                <a:cs typeface="Arial MT"/>
              </a:rPr>
              <a:t>’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Pandemonium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spc="-10" dirty="0">
                <a:latin typeface="Calibri"/>
                <a:cs typeface="Calibri"/>
              </a:rPr>
              <a:t>1960s: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Neural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networks: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Perceptron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buFont typeface="Arial MT"/>
              <a:buChar char="–"/>
              <a:tabLst>
                <a:tab pos="755015" algn="l"/>
              </a:tabLst>
            </a:pPr>
            <a:r>
              <a:rPr sz="1800" spc="-10" dirty="0">
                <a:latin typeface="Calibri"/>
                <a:cs typeface="Calibri"/>
              </a:rPr>
              <a:t>Pattern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recognition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Learning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limit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theory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Minsky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Papert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prove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limitations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Perceptron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spc="-10" dirty="0">
                <a:latin typeface="Calibri"/>
                <a:cs typeface="Calibri"/>
              </a:rPr>
              <a:t>1970s: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Symbolic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concept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induction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Winston</a:t>
            </a:r>
            <a:r>
              <a:rPr sz="1800" dirty="0">
                <a:latin typeface="Arial MT"/>
                <a:cs typeface="Arial MT"/>
              </a:rPr>
              <a:t>’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arch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learner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Expert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systems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knowledge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acquisition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bottleneck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Quinlan</a:t>
            </a:r>
            <a:r>
              <a:rPr sz="1800" dirty="0">
                <a:latin typeface="Arial MT"/>
                <a:cs typeface="Arial MT"/>
              </a:rPr>
              <a:t>’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ID3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Michalski</a:t>
            </a:r>
            <a:r>
              <a:rPr sz="1800" dirty="0">
                <a:latin typeface="Arial MT"/>
                <a:cs typeface="Arial MT"/>
              </a:rPr>
              <a:t>’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AQ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soybean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diagnosis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Scientific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discovery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BACON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</a:tabLst>
            </a:pPr>
            <a:r>
              <a:rPr sz="1800" spc="-10" dirty="0">
                <a:latin typeface="Calibri"/>
                <a:cs typeface="Calibri"/>
              </a:rPr>
              <a:t>Mathematical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discovery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25" dirty="0">
                <a:latin typeface="Calibri"/>
                <a:cs typeface="Calibri"/>
              </a:rPr>
              <a:t> AM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8739" y="6578018"/>
            <a:ext cx="1818639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credit: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Ray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28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History</a:t>
            </a:r>
            <a:r>
              <a:rPr b="0" spc="-1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of</a:t>
            </a:r>
            <a:r>
              <a:rPr b="0" spc="-1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Machine</a:t>
            </a:r>
            <a:r>
              <a:rPr b="0" spc="-1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Learning</a:t>
            </a:r>
            <a:r>
              <a:rPr b="0" spc="-114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328420"/>
            <a:ext cx="6864350" cy="502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spc="-10" dirty="0">
                <a:latin typeface="Calibri"/>
                <a:cs typeface="Calibri"/>
              </a:rPr>
              <a:t>1980s: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Advanced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decision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tree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rule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learning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</a:tabLst>
            </a:pPr>
            <a:r>
              <a:rPr sz="1800" spc="-10" dirty="0">
                <a:latin typeface="Calibri"/>
                <a:cs typeface="Calibri"/>
              </a:rPr>
              <a:t>Explanation-</a:t>
            </a:r>
            <a:r>
              <a:rPr sz="1800" dirty="0">
                <a:latin typeface="Calibri"/>
                <a:cs typeface="Calibri"/>
              </a:rPr>
              <a:t>based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Learning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(EBL)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Learning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planning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problem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solving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Utility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problem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</a:tabLst>
            </a:pPr>
            <a:r>
              <a:rPr sz="1800" spc="-10" dirty="0">
                <a:latin typeface="Calibri"/>
                <a:cs typeface="Calibri"/>
              </a:rPr>
              <a:t>Analogy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Cognitive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architectures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</a:tabLst>
            </a:pPr>
            <a:r>
              <a:rPr sz="1800" spc="-10" dirty="0">
                <a:latin typeface="Calibri"/>
                <a:cs typeface="Calibri"/>
              </a:rPr>
              <a:t>Resurgence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neural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networks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(connectionism,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backpropagation)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</a:tabLst>
            </a:pPr>
            <a:r>
              <a:rPr sz="1800" spc="-10" dirty="0">
                <a:latin typeface="Calibri"/>
                <a:cs typeface="Calibri"/>
              </a:rPr>
              <a:t>Valiant</a:t>
            </a:r>
            <a:r>
              <a:rPr sz="1800" spc="-10" dirty="0">
                <a:latin typeface="Arial MT"/>
                <a:cs typeface="Arial MT"/>
              </a:rPr>
              <a:t>’</a:t>
            </a:r>
            <a:r>
              <a:rPr sz="1800" spc="-10" dirty="0">
                <a:latin typeface="Calibri"/>
                <a:cs typeface="Calibri"/>
              </a:rPr>
              <a:t>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PAC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Learning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Theory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Focus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10" dirty="0">
                <a:latin typeface="Calibri"/>
                <a:cs typeface="Calibri"/>
              </a:rPr>
              <a:t> experimental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methodology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spc="-10" dirty="0">
                <a:latin typeface="Calibri"/>
                <a:cs typeface="Calibri"/>
              </a:rPr>
              <a:t>1990s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Data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mining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Adaptive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software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agents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web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applications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</a:tabLst>
            </a:pPr>
            <a:r>
              <a:rPr sz="1800" spc="-35" dirty="0">
                <a:latin typeface="Calibri"/>
                <a:cs typeface="Calibri"/>
              </a:rPr>
              <a:t>Text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learning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</a:tabLst>
            </a:pPr>
            <a:r>
              <a:rPr sz="1800" spc="-10" dirty="0">
                <a:latin typeface="Calibri"/>
                <a:cs typeface="Calibri"/>
              </a:rPr>
              <a:t>Reinforcement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learning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(RL)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Inductive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Logic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Programming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(ILP)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Ensembles: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Bagging,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Boosting,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Stacking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buFont typeface="Arial MT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Bayes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learning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8739" y="6578018"/>
            <a:ext cx="221742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28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History</a:t>
            </a:r>
            <a:r>
              <a:rPr b="0" spc="-1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of</a:t>
            </a:r>
            <a:r>
              <a:rPr b="0" spc="-1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Machine</a:t>
            </a:r>
            <a:r>
              <a:rPr b="0" spc="-1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Learning</a:t>
            </a:r>
            <a:r>
              <a:rPr b="0" spc="-114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290320"/>
            <a:ext cx="7798434" cy="5232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79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2000s</a:t>
            </a:r>
            <a:endParaRPr sz="2400" dirty="0">
              <a:latin typeface="Calibri"/>
              <a:cs typeface="Calibri"/>
            </a:endParaRPr>
          </a:p>
          <a:p>
            <a:pPr marL="755015" lvl="1" indent="-285115">
              <a:lnSpc>
                <a:spcPts val="2160"/>
              </a:lnSpc>
              <a:buFont typeface="Arial MT"/>
              <a:buChar char="–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Support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vector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machines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&amp;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kernel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methods</a:t>
            </a:r>
            <a:endParaRPr sz="2000" dirty="0">
              <a:latin typeface="Calibri"/>
              <a:cs typeface="Calibri"/>
            </a:endParaRPr>
          </a:p>
          <a:p>
            <a:pPr marL="755015" lvl="1" indent="-285115">
              <a:lnSpc>
                <a:spcPts val="2150"/>
              </a:lnSpc>
              <a:buFont typeface="Arial MT"/>
              <a:buChar char="–"/>
              <a:tabLst>
                <a:tab pos="755015" algn="l"/>
              </a:tabLst>
            </a:pPr>
            <a:r>
              <a:rPr sz="2000" spc="-10" dirty="0">
                <a:latin typeface="Calibri"/>
                <a:cs typeface="Calibri"/>
              </a:rPr>
              <a:t>Graphical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models</a:t>
            </a:r>
            <a:endParaRPr sz="2000" dirty="0">
              <a:latin typeface="Calibri"/>
              <a:cs typeface="Calibri"/>
            </a:endParaRPr>
          </a:p>
          <a:p>
            <a:pPr marL="755015" lvl="1" indent="-285115">
              <a:lnSpc>
                <a:spcPts val="2150"/>
              </a:lnSpc>
              <a:buFont typeface="Arial MT"/>
              <a:buChar char="–"/>
              <a:tabLst>
                <a:tab pos="755015" algn="l"/>
              </a:tabLst>
            </a:pPr>
            <a:r>
              <a:rPr sz="2000" spc="-10" dirty="0">
                <a:latin typeface="Calibri"/>
                <a:cs typeface="Calibri"/>
              </a:rPr>
              <a:t>Statistical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relational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learning</a:t>
            </a:r>
            <a:endParaRPr sz="2000" dirty="0">
              <a:latin typeface="Calibri"/>
              <a:cs typeface="Calibri"/>
            </a:endParaRPr>
          </a:p>
          <a:p>
            <a:pPr marL="755015" lvl="1" indent="-285115">
              <a:lnSpc>
                <a:spcPts val="2150"/>
              </a:lnSpc>
              <a:buFont typeface="Arial MT"/>
              <a:buChar char="–"/>
              <a:tabLst>
                <a:tab pos="755015" algn="l"/>
              </a:tabLst>
            </a:pPr>
            <a:r>
              <a:rPr sz="2000" spc="-30" dirty="0">
                <a:latin typeface="Calibri"/>
                <a:cs typeface="Calibri"/>
              </a:rPr>
              <a:t>Transfer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learning</a:t>
            </a:r>
            <a:endParaRPr sz="2000" dirty="0">
              <a:latin typeface="Calibri"/>
              <a:cs typeface="Calibri"/>
            </a:endParaRPr>
          </a:p>
          <a:p>
            <a:pPr marL="755015" lvl="1" indent="-285115">
              <a:lnSpc>
                <a:spcPts val="2200"/>
              </a:lnSpc>
              <a:buFont typeface="Arial MT"/>
              <a:buChar char="–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labeling</a:t>
            </a:r>
            <a:endParaRPr sz="2000" dirty="0">
              <a:latin typeface="Calibri"/>
              <a:cs typeface="Calibri"/>
            </a:endParaRPr>
          </a:p>
          <a:p>
            <a:pPr marL="755015" lvl="1" indent="-285115">
              <a:lnSpc>
                <a:spcPts val="2150"/>
              </a:lnSpc>
              <a:buFont typeface="Arial MT"/>
              <a:buChar char="–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Collective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classification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structured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outputs</a:t>
            </a:r>
            <a:endParaRPr sz="2000" dirty="0">
              <a:latin typeface="Calibri"/>
              <a:cs typeface="Calibri"/>
            </a:endParaRPr>
          </a:p>
          <a:p>
            <a:pPr marL="755015" lvl="1" indent="-285115">
              <a:lnSpc>
                <a:spcPts val="2150"/>
              </a:lnSpc>
              <a:buFont typeface="Arial MT"/>
              <a:buChar char="–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Computer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Applications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600" dirty="0">
                <a:latin typeface="Calibri"/>
                <a:cs typeface="Calibri"/>
              </a:rPr>
              <a:t>Compilers,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Debugging,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Graphics,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Security)</a:t>
            </a:r>
            <a:endParaRPr sz="1600" dirty="0">
              <a:latin typeface="Calibri"/>
              <a:cs typeface="Calibri"/>
            </a:endParaRPr>
          </a:p>
          <a:p>
            <a:pPr marL="755015" lvl="1" indent="-285115">
              <a:lnSpc>
                <a:spcPts val="2150"/>
              </a:lnSpc>
              <a:buFont typeface="Arial MT"/>
              <a:buChar char="–"/>
              <a:tabLst>
                <a:tab pos="755015" algn="l"/>
              </a:tabLst>
            </a:pPr>
            <a:r>
              <a:rPr sz="2000" spc="-25" dirty="0">
                <a:latin typeface="Calibri"/>
                <a:cs typeface="Calibri"/>
              </a:rPr>
              <a:t>E-</a:t>
            </a:r>
            <a:r>
              <a:rPr sz="2000" dirty="0">
                <a:latin typeface="Calibri"/>
                <a:cs typeface="Calibri"/>
              </a:rPr>
              <a:t>mail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management</a:t>
            </a:r>
            <a:endParaRPr sz="2000" dirty="0">
              <a:latin typeface="Calibri"/>
              <a:cs typeface="Calibri"/>
            </a:endParaRPr>
          </a:p>
          <a:p>
            <a:pPr marL="755015" lvl="1" indent="-285115">
              <a:lnSpc>
                <a:spcPts val="2150"/>
              </a:lnSpc>
              <a:buFont typeface="Arial MT"/>
              <a:buChar char="–"/>
              <a:tabLst>
                <a:tab pos="755015" algn="l"/>
              </a:tabLst>
            </a:pPr>
            <a:r>
              <a:rPr sz="2000" spc="-10" dirty="0">
                <a:latin typeface="Calibri"/>
                <a:cs typeface="Calibri"/>
              </a:rPr>
              <a:t>Personalized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assistants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learn</a:t>
            </a:r>
            <a:endParaRPr sz="2000" dirty="0">
              <a:latin typeface="Calibri"/>
              <a:cs typeface="Calibri"/>
            </a:endParaRPr>
          </a:p>
          <a:p>
            <a:pPr marL="755015" lvl="1" indent="-285115">
              <a:lnSpc>
                <a:spcPts val="2150"/>
              </a:lnSpc>
              <a:buFont typeface="Arial MT"/>
              <a:buChar char="–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Learning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robotics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vision</a:t>
            </a:r>
            <a:endParaRPr sz="2000" dirty="0">
              <a:latin typeface="Calibri"/>
              <a:cs typeface="Calibri"/>
            </a:endParaRPr>
          </a:p>
          <a:p>
            <a:pPr marL="354965" indent="-342265">
              <a:lnSpc>
                <a:spcPts val="259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2010s</a:t>
            </a:r>
            <a:endParaRPr sz="2400" dirty="0">
              <a:latin typeface="Calibri"/>
              <a:cs typeface="Calibri"/>
            </a:endParaRPr>
          </a:p>
          <a:p>
            <a:pPr marL="755015" lvl="1" indent="-285115">
              <a:lnSpc>
                <a:spcPts val="2160"/>
              </a:lnSpc>
              <a:buFont typeface="Arial MT"/>
              <a:buChar char="–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Deep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learning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systems</a:t>
            </a:r>
            <a:endParaRPr sz="2000" dirty="0">
              <a:latin typeface="Calibri"/>
              <a:cs typeface="Calibri"/>
            </a:endParaRPr>
          </a:p>
          <a:p>
            <a:pPr marL="755015" lvl="1" indent="-285115">
              <a:lnSpc>
                <a:spcPts val="2200"/>
              </a:lnSpc>
              <a:buFont typeface="Arial MT"/>
              <a:buChar char="–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Learning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big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  <a:p>
            <a:pPr marL="755015" lvl="1" indent="-285115">
              <a:lnSpc>
                <a:spcPts val="2150"/>
              </a:lnSpc>
              <a:buFont typeface="Arial MT"/>
              <a:buChar char="–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Bayesian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methods</a:t>
            </a:r>
            <a:endParaRPr sz="2000" dirty="0">
              <a:latin typeface="Calibri"/>
              <a:cs typeface="Calibri"/>
            </a:endParaRPr>
          </a:p>
          <a:p>
            <a:pPr marL="755015" lvl="1" indent="-285115">
              <a:lnSpc>
                <a:spcPts val="2150"/>
              </a:lnSpc>
              <a:buFont typeface="Arial MT"/>
              <a:buChar char="–"/>
              <a:tabLst>
                <a:tab pos="755015" algn="l"/>
              </a:tabLst>
            </a:pPr>
            <a:r>
              <a:rPr sz="2000" spc="-10" dirty="0">
                <a:latin typeface="Calibri"/>
                <a:cs typeface="Calibri"/>
              </a:rPr>
              <a:t>Multi-</a:t>
            </a:r>
            <a:r>
              <a:rPr sz="2000" dirty="0">
                <a:latin typeface="Calibri"/>
                <a:cs typeface="Calibri"/>
              </a:rPr>
              <a:t>task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&amp;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lifelong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learning</a:t>
            </a:r>
            <a:endParaRPr sz="2000" dirty="0">
              <a:latin typeface="Calibri"/>
              <a:cs typeface="Calibri"/>
            </a:endParaRPr>
          </a:p>
          <a:p>
            <a:pPr marL="755015" lvl="1" indent="-285115">
              <a:lnSpc>
                <a:spcPts val="2150"/>
              </a:lnSpc>
              <a:buFont typeface="Arial MT"/>
              <a:buChar char="–"/>
              <a:tabLst>
                <a:tab pos="755015" algn="l"/>
              </a:tabLst>
            </a:pPr>
            <a:r>
              <a:rPr sz="2000" spc="-10" dirty="0">
                <a:latin typeface="Calibri"/>
                <a:cs typeface="Calibri"/>
              </a:rPr>
              <a:t>Applications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vision,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speech,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social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networks,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learning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read,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etc.</a:t>
            </a:r>
            <a:endParaRPr sz="2000" dirty="0">
              <a:latin typeface="Calibri"/>
              <a:cs typeface="Calibri"/>
            </a:endParaRPr>
          </a:p>
          <a:p>
            <a:pPr marL="469900" lvl="1">
              <a:lnSpc>
                <a:spcPts val="2250"/>
              </a:lnSpc>
              <a:tabLst>
                <a:tab pos="755015" algn="l"/>
              </a:tabLst>
            </a:pP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85" dirty="0"/>
              <a:t> </a:t>
            </a:r>
            <a:r>
              <a:rPr dirty="0"/>
              <a:t>We’ll</a:t>
            </a:r>
            <a:r>
              <a:rPr spc="-90" dirty="0"/>
              <a:t> </a:t>
            </a:r>
            <a:r>
              <a:rPr dirty="0"/>
              <a:t>Cover</a:t>
            </a:r>
            <a:r>
              <a:rPr spc="-85" dirty="0"/>
              <a:t> </a:t>
            </a:r>
            <a:r>
              <a:rPr dirty="0"/>
              <a:t>in</a:t>
            </a:r>
            <a:r>
              <a:rPr spc="-85" dirty="0"/>
              <a:t> </a:t>
            </a:r>
            <a:r>
              <a:rPr dirty="0"/>
              <a:t>this</a:t>
            </a:r>
            <a:r>
              <a:rPr spc="-85" dirty="0"/>
              <a:t> </a:t>
            </a:r>
            <a:r>
              <a:rPr spc="-10" dirty="0"/>
              <a:t>Course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740" y="1404620"/>
            <a:ext cx="3855720" cy="397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b="1" dirty="0">
                <a:latin typeface="Calibri"/>
                <a:cs typeface="Calibri"/>
              </a:rPr>
              <a:t>Supervised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4380" algn="l"/>
              </a:tabLst>
            </a:pPr>
            <a:r>
              <a:rPr sz="2400" dirty="0">
                <a:latin typeface="Calibri"/>
                <a:cs typeface="Calibri"/>
              </a:rPr>
              <a:t>Decision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tree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induction</a:t>
            </a:r>
            <a:endParaRPr sz="24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20"/>
              </a:spcBef>
              <a:buFont typeface="Arial MT"/>
              <a:buChar char="–"/>
              <a:tabLst>
                <a:tab pos="754380" algn="l"/>
              </a:tabLst>
            </a:pP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</a:t>
            </a:r>
            <a:endParaRPr sz="2400">
              <a:latin typeface="Calibri"/>
              <a:cs typeface="Calibri"/>
            </a:endParaRPr>
          </a:p>
          <a:p>
            <a:pPr marL="754380" lvl="1" indent="-284480">
              <a:lnSpc>
                <a:spcPts val="2840"/>
              </a:lnSpc>
              <a:spcBef>
                <a:spcPts val="20"/>
              </a:spcBef>
              <a:buFont typeface="Arial MT"/>
              <a:buChar char="–"/>
              <a:tabLst>
                <a:tab pos="754380" algn="l"/>
              </a:tabLst>
            </a:pPr>
            <a:r>
              <a:rPr sz="2400" dirty="0">
                <a:latin typeface="Calibri"/>
                <a:cs typeface="Calibri"/>
              </a:rPr>
              <a:t>Logistic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</a:t>
            </a:r>
            <a:endParaRPr sz="2400">
              <a:latin typeface="Calibri"/>
              <a:cs typeface="Calibri"/>
            </a:endParaRPr>
          </a:p>
          <a:p>
            <a:pPr marL="754380" marR="5080" lvl="1" indent="-284480">
              <a:lnSpc>
                <a:spcPct val="79900"/>
              </a:lnSpc>
              <a:spcBef>
                <a:spcPts val="535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Support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vector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machines 	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kernel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methods</a:t>
            </a:r>
            <a:endParaRPr sz="24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20"/>
              </a:spcBef>
              <a:buFont typeface="Arial MT"/>
              <a:buChar char="–"/>
              <a:tabLst>
                <a:tab pos="754380" algn="l"/>
              </a:tabLst>
            </a:pP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ensembles</a:t>
            </a:r>
            <a:endParaRPr sz="24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20"/>
              </a:spcBef>
              <a:buFont typeface="Arial MT"/>
              <a:buChar char="–"/>
              <a:tabLst>
                <a:tab pos="754380" algn="l"/>
              </a:tabLst>
            </a:pPr>
            <a:r>
              <a:rPr sz="2400" spc="-10" dirty="0">
                <a:latin typeface="Calibri"/>
                <a:cs typeface="Calibri"/>
              </a:rPr>
              <a:t>Bayesian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754380" marR="79375" lvl="1" indent="-284480">
              <a:lnSpc>
                <a:spcPct val="79900"/>
              </a:lnSpc>
              <a:spcBef>
                <a:spcPts val="60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deep 	</a:t>
            </a:r>
            <a:r>
              <a:rPr sz="2400" spc="-10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20"/>
              </a:spcBef>
              <a:buFont typeface="Arial MT"/>
              <a:buChar char="–"/>
              <a:tabLst>
                <a:tab pos="754380" algn="l"/>
              </a:tabLst>
            </a:pP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theory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6940" y="1404620"/>
            <a:ext cx="3880485" cy="28110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b="1" dirty="0">
                <a:latin typeface="Calibri"/>
                <a:cs typeface="Calibri"/>
              </a:rPr>
              <a:t>Unsupervised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learning</a:t>
            </a:r>
            <a:endParaRPr sz="2800" dirty="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4380" algn="l"/>
              </a:tabLst>
            </a:pPr>
            <a:r>
              <a:rPr lang="en-GB" sz="2400" spc="-10" dirty="0">
                <a:latin typeface="Calibri"/>
                <a:cs typeface="Calibri"/>
              </a:rPr>
              <a:t>Different </a:t>
            </a:r>
            <a:r>
              <a:rPr sz="2400" spc="-10" dirty="0">
                <a:latin typeface="Calibri"/>
                <a:cs typeface="Calibri"/>
              </a:rPr>
              <a:t>Clustering</a:t>
            </a:r>
            <a:r>
              <a:rPr lang="en-GB" sz="2400" spc="-10" dirty="0">
                <a:latin typeface="Calibri"/>
                <a:cs typeface="Calibri"/>
              </a:rPr>
              <a:t> techniques</a:t>
            </a:r>
            <a:endParaRPr sz="2400" dirty="0">
              <a:latin typeface="Calibri"/>
              <a:cs typeface="Calibri"/>
            </a:endParaRPr>
          </a:p>
          <a:p>
            <a:pPr marL="754380" lvl="1" indent="-284480">
              <a:lnSpc>
                <a:spcPts val="2840"/>
              </a:lnSpc>
              <a:spcBef>
                <a:spcPts val="20"/>
              </a:spcBef>
              <a:buFont typeface="Arial MT"/>
              <a:buChar char="–"/>
              <a:tabLst>
                <a:tab pos="754380" algn="l"/>
              </a:tabLst>
            </a:pPr>
            <a:r>
              <a:rPr sz="2400" dirty="0">
                <a:latin typeface="Calibri"/>
                <a:cs typeface="Calibri"/>
              </a:rPr>
              <a:t>Dimensionality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reduction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ts val="3329"/>
              </a:lnSpc>
              <a:spcBef>
                <a:spcPts val="20"/>
              </a:spcBef>
              <a:buFont typeface="Arial MT"/>
              <a:buChar char="•"/>
              <a:tabLst>
                <a:tab pos="354965" algn="l"/>
              </a:tabLst>
            </a:pPr>
            <a:r>
              <a:rPr lang="en-GB" sz="2800" b="1" spc="-10" dirty="0">
                <a:latin typeface="Calibri"/>
                <a:cs typeface="Calibri"/>
              </a:rPr>
              <a:t>Ensembles Learning</a:t>
            </a:r>
          </a:p>
          <a:p>
            <a:pPr marL="354965" indent="-342265">
              <a:lnSpc>
                <a:spcPts val="3329"/>
              </a:lnSpc>
              <a:spcBef>
                <a:spcPts val="2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b="1" spc="-10" dirty="0">
                <a:latin typeface="Calibri"/>
                <a:cs typeface="Calibri"/>
              </a:rPr>
              <a:t>Evaluation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lnSpc>
                <a:spcPts val="3329"/>
              </a:lnSpc>
              <a:buFont typeface="Arial MT"/>
              <a:buChar char="•"/>
              <a:tabLst>
                <a:tab pos="354965" algn="l"/>
              </a:tabLst>
            </a:pPr>
            <a:r>
              <a:rPr sz="2800" b="1" spc="-10" dirty="0">
                <a:latin typeface="Calibri"/>
                <a:cs typeface="Calibri"/>
              </a:rPr>
              <a:t>Applications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5473700"/>
            <a:ext cx="9144000" cy="1016000"/>
            <a:chOff x="0" y="5473700"/>
            <a:chExt cx="9144000" cy="10160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98152"/>
              <a:ext cx="9144000" cy="915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73700"/>
              <a:ext cx="9144000" cy="481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521852"/>
              <a:ext cx="9144000" cy="8763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0" y="5521852"/>
            <a:ext cx="9144000" cy="876300"/>
          </a:xfrm>
          <a:prstGeom prst="rect">
            <a:avLst/>
          </a:prstGeom>
          <a:ln w="12700">
            <a:solidFill>
              <a:srgbClr val="4A7EBB"/>
            </a:solidFill>
          </a:ln>
        </p:spPr>
        <p:txBody>
          <a:bodyPr vert="horz" wrap="square" lIns="0" tIns="229870" rIns="0" bIns="0" rtlCol="0">
            <a:spAutoFit/>
          </a:bodyPr>
          <a:lstStyle/>
          <a:p>
            <a:pPr marL="471170">
              <a:lnSpc>
                <a:spcPct val="100000"/>
              </a:lnSpc>
              <a:spcBef>
                <a:spcPts val="1810"/>
              </a:spcBef>
            </a:pPr>
            <a:r>
              <a:rPr sz="2400" dirty="0">
                <a:latin typeface="Calibri"/>
                <a:cs typeface="Calibri"/>
              </a:rPr>
              <a:t>Our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focus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applying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applications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9;p46"/>
          <p:cNvSpPr txBox="1"/>
          <p:nvPr/>
        </p:nvSpPr>
        <p:spPr>
          <a:xfrm>
            <a:off x="217551" y="379883"/>
            <a:ext cx="5711660" cy="517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/>
            <a:r>
              <a:rPr lang="en-US" sz="3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90BC230-7BEC-E564-6925-993E37692E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0975" y="1418078"/>
            <a:ext cx="8481809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Artificial Intelligence (AI) is the branch of computer science that aims to 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machines that can simulate human intelligence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such as thinking,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learning, and problem-solving.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primary goal of AI is to develop systems that can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 tasks </a:t>
            </a:r>
            <a:endParaRPr lang="en-US" altLang="en-US" sz="18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b="1" dirty="0">
                <a:latin typeface="Arial" panose="020B0604020202020204" pitchFamily="34" charset="0"/>
              </a:rPr>
              <a:t>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ntelligently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—such as decision-making, visual perception, speech recognition,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language translation.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Areas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includes fields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Learning, Natural Language Processing (NLP),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Computer Vision, Robotics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Expert Systems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Real-World Applications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powers technologies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voice assistants (Siri, Alexa), self-driving cars,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facial recognition, recommendation systems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chatbots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968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9;p46"/>
          <p:cNvSpPr txBox="1"/>
          <p:nvPr/>
        </p:nvSpPr>
        <p:spPr>
          <a:xfrm>
            <a:off x="267462" y="304800"/>
            <a:ext cx="5711660" cy="517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/>
            <a:r>
              <a:rPr lang="en-US" sz="3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Science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D718B0-BF09-B98D-7CA1-56842B5D2F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5750" y="1420438"/>
            <a:ext cx="8676947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Science is 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interdisciplinary field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combines statistics, programming, and domain knowledge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meaningful insights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from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Components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involves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collection, cleaning, analysis, modeling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understand and solve real-world problems.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 &amp; Techniques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 tools include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Python, R, SQL,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Jupyter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Tableau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techniques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learning, data mining, and statistical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Science is used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healthcare (disease prediction), finance (fraud detection),</a:t>
            </a:r>
            <a:r>
              <a:rPr lang="en-US" altLang="en-US" sz="1800" b="1" dirty="0"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marketing (customer segmentation)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sports analytics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1219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Words>4589</Words>
  <Application>Microsoft Office PowerPoint</Application>
  <PresentationFormat>On-screen Show (4:3)</PresentationFormat>
  <Paragraphs>703</Paragraphs>
  <Slides>78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1" baseType="lpstr">
      <vt:lpstr>MS PGothic</vt:lpstr>
      <vt:lpstr>Aptos</vt:lpstr>
      <vt:lpstr>Arial</vt:lpstr>
      <vt:lpstr>Arial MT</vt:lpstr>
      <vt:lpstr>Arial Narrow</vt:lpstr>
      <vt:lpstr>Calibri</vt:lpstr>
      <vt:lpstr>Consolas</vt:lpstr>
      <vt:lpstr>Corbel</vt:lpstr>
      <vt:lpstr>Georgia</vt:lpstr>
      <vt:lpstr>Symbol</vt:lpstr>
      <vt:lpstr>Times New Roman</vt:lpstr>
      <vt:lpstr>Wingdings</vt:lpstr>
      <vt:lpstr>Office Theme</vt:lpstr>
      <vt:lpstr>Machine Learning</vt:lpstr>
      <vt:lpstr>Course Information</vt:lpstr>
      <vt:lpstr>Teaching Assistants</vt:lpstr>
      <vt:lpstr>Class Schedule</vt:lpstr>
      <vt:lpstr>Evaluation Pattern</vt:lpstr>
      <vt:lpstr>PowerPoint Presentation</vt:lpstr>
      <vt:lpstr>Definitions</vt:lpstr>
      <vt:lpstr>PowerPoint Presentation</vt:lpstr>
      <vt:lpstr>PowerPoint Presentation</vt:lpstr>
      <vt:lpstr>Machine Learning</vt:lpstr>
      <vt:lpstr>Deep Learning</vt:lpstr>
      <vt:lpstr>Data Analytics </vt:lpstr>
      <vt:lpstr>AI vs DS vs ML vs DL vs DA – Comparison Table </vt:lpstr>
      <vt:lpstr>PowerPoint Presentation</vt:lpstr>
      <vt:lpstr>PowerPoint Presentation</vt:lpstr>
      <vt:lpstr>PowerPoint Presentation</vt:lpstr>
      <vt:lpstr>PowerPoint Presentation</vt:lpstr>
      <vt:lpstr>Machine Learning</vt:lpstr>
      <vt:lpstr>OK GOOGLE …WHAT IS  MACHINE LEARNING?</vt:lpstr>
      <vt:lpstr>WHAT REALLY IS MACHINE LEARNING ?- WIKIPEDIA</vt:lpstr>
      <vt:lpstr>IN SIMPLE TERMS ..</vt:lpstr>
      <vt:lpstr>DATA IS IN DIFFERENT FORMS</vt:lpstr>
      <vt:lpstr>APPLICATIONS OF NUMERICAL DATA</vt:lpstr>
      <vt:lpstr>APPLICATIONS OF MACHINE LEARNING – IMAGES AND VIDEO DATA</vt:lpstr>
      <vt:lpstr>IMAGE DATA IS ALSO NUMERICAL DATA</vt:lpstr>
      <vt:lpstr>APPLICATIONS   ON TEXT DATA</vt:lpstr>
      <vt:lpstr>Traditional Programming</vt:lpstr>
      <vt:lpstr>When Do We Use Machine Learning?</vt:lpstr>
      <vt:lpstr>A classic example of a task that requires machine learning: It is very hard to say what makes a 2</vt:lpstr>
      <vt:lpstr>Some more examples of tasks that are best solved by using a learning algorithm</vt:lpstr>
      <vt:lpstr>Sample Applications</vt:lpstr>
      <vt:lpstr>Samuel’s Checkers-Player</vt:lpstr>
      <vt:lpstr>Defining the Learning Task</vt:lpstr>
      <vt:lpstr>State of the Art Applications of Machine Learning</vt:lpstr>
      <vt:lpstr>Autonomous Cars</vt:lpstr>
      <vt:lpstr>Autonomous Car Sensors</vt:lpstr>
      <vt:lpstr>Autonomous Car Technology</vt:lpstr>
      <vt:lpstr>Deep Learning in the Headlines</vt:lpstr>
      <vt:lpstr>Deep Belief Net on Face Images</vt:lpstr>
      <vt:lpstr>Learning of Object Parts</vt:lpstr>
      <vt:lpstr>Training on Multiple Objects</vt:lpstr>
      <vt:lpstr>Scene Labeling via Deep Learning</vt:lpstr>
      <vt:lpstr>Inference from Deep Learned Models</vt:lpstr>
      <vt:lpstr>Machine Learning in Automatic Speech Recognition</vt:lpstr>
      <vt:lpstr>Impact of Deep Learning in Speech Technology</vt:lpstr>
      <vt:lpstr>Types of Learning</vt:lpstr>
      <vt:lpstr>PowerPoint Presentation</vt:lpstr>
      <vt:lpstr>Types of Learning</vt:lpstr>
      <vt:lpstr>Supervised Learning: Regression</vt:lpstr>
      <vt:lpstr>Supervised Learning: Classification</vt:lpstr>
      <vt:lpstr>Supervised Learning: Classification</vt:lpstr>
      <vt:lpstr>Supervised Learning: Classification</vt:lpstr>
      <vt:lpstr>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MACHINE LEARNING BASED ON NEURAL NETWORKS (NN)</vt:lpstr>
      <vt:lpstr>MACHINE LEARNING BASED ON NEURAL NETWORKS (NN)</vt:lpstr>
      <vt:lpstr>Reinforcement Learning</vt:lpstr>
      <vt:lpstr>The Agent-Environment Interface</vt:lpstr>
      <vt:lpstr>Reinforcement Learning</vt:lpstr>
      <vt:lpstr>Inverse Reinforcement Learning</vt:lpstr>
      <vt:lpstr>Framing a Learning Problem</vt:lpstr>
      <vt:lpstr>Designing a Learning System</vt:lpstr>
      <vt:lpstr>Training vs. Test Distribution</vt:lpstr>
      <vt:lpstr>ML in a Nutshell</vt:lpstr>
      <vt:lpstr>Various Function Representations</vt:lpstr>
      <vt:lpstr>Various Search/Optimization Algorithms</vt:lpstr>
      <vt:lpstr>Evaluation</vt:lpstr>
      <vt:lpstr>ML in Practice</vt:lpstr>
      <vt:lpstr>Lessons Learned about Learning</vt:lpstr>
      <vt:lpstr>A Brief History of Machine Learning</vt:lpstr>
      <vt:lpstr>History of Machine Learning</vt:lpstr>
      <vt:lpstr>History of Machine Learning (cont.)</vt:lpstr>
      <vt:lpstr>History of Machine Learning (cont.)</vt:lpstr>
      <vt:lpstr>What We’ll Cover in this Course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Rishav Singh</cp:lastModifiedBy>
  <cp:revision>3</cp:revision>
  <dcterms:created xsi:type="dcterms:W3CDTF">2025-07-29T01:13:31Z</dcterms:created>
  <dcterms:modified xsi:type="dcterms:W3CDTF">2025-07-29T03:55:23Z</dcterms:modified>
</cp:coreProperties>
</file>